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7" r:id="rId3"/>
    <p:sldId id="258" r:id="rId4"/>
    <p:sldId id="259" r:id="rId5"/>
    <p:sldId id="260" r:id="rId6"/>
    <p:sldId id="261" r:id="rId7"/>
    <p:sldId id="262" r:id="rId8"/>
    <p:sldId id="263" r:id="rId9"/>
    <p:sldId id="284" r:id="rId10"/>
    <p:sldId id="285" r:id="rId11"/>
    <p:sldId id="278" r:id="rId12"/>
    <p:sldId id="280" r:id="rId13"/>
    <p:sldId id="282" r:id="rId14"/>
    <p:sldId id="286" r:id="rId15"/>
    <p:sldId id="287" r:id="rId16"/>
    <p:sldId id="288" r:id="rId17"/>
    <p:sldId id="289" r:id="rId18"/>
    <p:sldId id="290" r:id="rId19"/>
    <p:sldId id="291" r:id="rId20"/>
    <p:sldId id="292" r:id="rId21"/>
    <p:sldId id="293" r:id="rId22"/>
    <p:sldId id="295" r:id="rId23"/>
    <p:sldId id="294" r:id="rId24"/>
    <p:sldId id="296" r:id="rId25"/>
    <p:sldId id="297" r:id="rId26"/>
    <p:sldId id="298" r:id="rId27"/>
    <p:sldId id="279" r:id="rId28"/>
    <p:sldId id="264" r:id="rId29"/>
    <p:sldId id="265" r:id="rId30"/>
    <p:sldId id="266" r:id="rId31"/>
    <p:sldId id="267" r:id="rId32"/>
    <p:sldId id="281" r:id="rId33"/>
    <p:sldId id="268" r:id="rId34"/>
    <p:sldId id="275" r:id="rId35"/>
    <p:sldId id="269" r:id="rId36"/>
    <p:sldId id="276" r:id="rId37"/>
    <p:sldId id="270" r:id="rId38"/>
    <p:sldId id="271" r:id="rId39"/>
    <p:sldId id="273" r:id="rId40"/>
    <p:sldId id="272" r:id="rId41"/>
    <p:sldId id="274" r:id="rId42"/>
    <p:sldId id="28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0833" autoAdjust="0"/>
  </p:normalViewPr>
  <p:slideViewPr>
    <p:cSldViewPr>
      <p:cViewPr>
        <p:scale>
          <a:sx n="70" d="100"/>
          <a:sy n="70" d="100"/>
        </p:scale>
        <p:origin x="-197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8CC94C-372E-4A25-8CE4-DD3FA3950140}" type="datetimeFigureOut">
              <a:rPr lang="en-US" smtClean="0"/>
              <a:pPr/>
              <a:t>12/13/2015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7EDC5E-3F84-43AE-BB9F-B39E21188FD7}" type="slidenum">
              <a:rPr lang="en-US" smtClean="0"/>
              <a:pPr/>
              <a:t>‹#›</a:t>
            </a:fld>
            <a:endParaRPr lang="en-US"/>
          </a:p>
        </p:txBody>
      </p:sp>
    </p:spTree>
    <p:extLst>
      <p:ext uri="{BB962C8B-B14F-4D97-AF65-F5344CB8AC3E}">
        <p14:creationId xmlns:p14="http://schemas.microsoft.com/office/powerpoint/2010/main" val="2316903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baseline="0" dirty="0" smtClean="0">
                <a:solidFill>
                  <a:schemeClr val="tx1"/>
                </a:solidFill>
                <a:latin typeface="+mn-lt"/>
                <a:ea typeface="+mn-ea"/>
                <a:cs typeface="+mn-cs"/>
              </a:rPr>
              <a:t>Informed Consent is the practical application of respect for the patient’s autonomy</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Informed consent is the willing acceptance of a medical intervention by a patient after adequate disclosure by the physician of the nature of the intervention, its risks and benefits and its alternatives with their risks and benefits.</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In the event that a patient is physically or mentally unable to consent to treatment or procedure, a person holding a durable power of attorney for healthcare or serving as guardian for the patient may consent on behalf of the patient. If the person holding a durable power of attorney for healthcare or serving as guardian is not available, the physician shall consult with the next of kin, in the following order or priority, and may, with the consent of the next of kin, proceed with treatment or procedure: </a:t>
            </a:r>
          </a:p>
          <a:p>
            <a:pPr marL="228600" indent="-228600">
              <a:buAutoNum type="alphaLcPeriod"/>
            </a:pPr>
            <a:r>
              <a:rPr lang="en-US" sz="1200" kern="1200" baseline="0" dirty="0" smtClean="0">
                <a:solidFill>
                  <a:schemeClr val="tx1"/>
                </a:solidFill>
                <a:latin typeface="+mn-lt"/>
                <a:ea typeface="+mn-ea"/>
                <a:cs typeface="+mn-cs"/>
              </a:rPr>
              <a:t>Spouse; </a:t>
            </a:r>
          </a:p>
          <a:p>
            <a:pPr marL="228600" indent="-228600">
              <a:buAutoNum type="alphaLcPeriod"/>
            </a:pPr>
            <a:r>
              <a:rPr lang="en-US" sz="1200" kern="1200" baseline="0" dirty="0" smtClean="0">
                <a:solidFill>
                  <a:schemeClr val="tx1"/>
                </a:solidFill>
                <a:latin typeface="+mn-lt"/>
                <a:ea typeface="+mn-ea"/>
                <a:cs typeface="+mn-cs"/>
              </a:rPr>
              <a:t>Adult child; </a:t>
            </a:r>
          </a:p>
          <a:p>
            <a:r>
              <a:rPr lang="en-US" sz="1200" kern="1200" baseline="0" dirty="0" smtClean="0">
                <a:solidFill>
                  <a:schemeClr val="tx1"/>
                </a:solidFill>
                <a:latin typeface="+mn-lt"/>
                <a:ea typeface="+mn-ea"/>
                <a:cs typeface="+mn-cs"/>
              </a:rPr>
              <a:t>c. Parent; </a:t>
            </a:r>
          </a:p>
          <a:p>
            <a:r>
              <a:rPr lang="en-US" sz="1200" kern="1200" baseline="0" dirty="0" smtClean="0">
                <a:solidFill>
                  <a:schemeClr val="tx1"/>
                </a:solidFill>
                <a:latin typeface="+mn-lt"/>
                <a:ea typeface="+mn-ea"/>
                <a:cs typeface="+mn-cs"/>
              </a:rPr>
              <a:t>d. Adult sibling; then </a:t>
            </a:r>
          </a:p>
          <a:p>
            <a:r>
              <a:rPr lang="en-US" sz="1200" kern="1200" baseline="0" dirty="0" smtClean="0">
                <a:solidFill>
                  <a:schemeClr val="tx1"/>
                </a:solidFill>
                <a:latin typeface="+mn-lt"/>
                <a:ea typeface="+mn-ea"/>
                <a:cs typeface="+mn-cs"/>
              </a:rPr>
              <a:t>e. Any other adult living relative </a:t>
            </a:r>
          </a:p>
          <a:p>
            <a:endParaRPr lang="en-US" sz="1200" kern="1200" baseline="0" dirty="0" smtClean="0">
              <a:solidFill>
                <a:schemeClr val="tx1"/>
              </a:solidFill>
              <a:latin typeface="+mn-lt"/>
              <a:ea typeface="+mn-ea"/>
              <a:cs typeface="+mn-cs"/>
            </a:endParaRPr>
          </a:p>
          <a:p>
            <a:r>
              <a:rPr lang="en-US" dirty="0" smtClean="0"/>
              <a:t>Capacity is not absolute.</a:t>
            </a:r>
          </a:p>
          <a:p>
            <a:r>
              <a:rPr lang="en-US" dirty="0" smtClean="0"/>
              <a:t>Different thresholds for capacity for different types of decisions. Decision specific capacity.</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Determining Decisional</a:t>
            </a:r>
            <a:r>
              <a:rPr lang="en-US" baseline="0" dirty="0" smtClean="0"/>
              <a:t> Capacity</a:t>
            </a:r>
          </a:p>
          <a:p>
            <a:r>
              <a:rPr lang="en-US" baseline="0" dirty="0" smtClean="0"/>
              <a:t>Don’t generalize based on a diagnosis.  Many people with mental health diagnosis or even dementia retain the ability to make reasonable choices.</a:t>
            </a:r>
          </a:p>
          <a:p>
            <a:endParaRPr lang="en-US" baseline="0" dirty="0" smtClean="0"/>
          </a:p>
          <a:p>
            <a:r>
              <a:rPr lang="en-US" baseline="0" dirty="0" smtClean="0"/>
              <a:t>Refusal of treatment is not in itself an indicator of decisional incapacity.</a:t>
            </a:r>
          </a:p>
          <a:p>
            <a:endParaRPr lang="en-US" baseline="0" dirty="0" smtClean="0"/>
          </a:p>
          <a:p>
            <a:r>
              <a:rPr lang="en-US" baseline="0" dirty="0" smtClean="0"/>
              <a:t>The central test of any persons decision making competence is evidence that the nature of an issue and the consequences of any choice relating to the issue are understood.</a:t>
            </a:r>
          </a:p>
          <a:p>
            <a:r>
              <a:rPr lang="en-US" sz="1200" i="1" kern="1200" baseline="0" dirty="0" smtClean="0">
                <a:solidFill>
                  <a:schemeClr val="tx1"/>
                </a:solidFill>
                <a:latin typeface="+mn-lt"/>
                <a:ea typeface="+mn-ea"/>
                <a:cs typeface="+mn-cs"/>
              </a:rPr>
              <a:t>Decision-making capacity is a clinical determination as </a:t>
            </a:r>
            <a:r>
              <a:rPr lang="en-US" sz="1200" kern="1200" baseline="0" dirty="0" smtClean="0">
                <a:solidFill>
                  <a:schemeClr val="tx1"/>
                </a:solidFill>
                <a:latin typeface="+mn-lt"/>
                <a:ea typeface="+mn-ea"/>
                <a:cs typeface="+mn-cs"/>
              </a:rPr>
              <a:t>to whether a person possesses a set of values and goals, the ability to communicate and understand information, and the ability to reason and deliberate about choices.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fundamental responsibility</a:t>
            </a:r>
            <a:r>
              <a:rPr lang="en-US" baseline="0" dirty="0" smtClean="0"/>
              <a:t> of elder care professionals is to preserve and protect the rights of the individual to make choices and participate in decision making about their care and life.  Elder care professionals are frequently faced with situations in which a persons decision making capacity is in question.  In some cases it is the elder care professional that may be the sole person advocating for the decision making rights of the individual.</a:t>
            </a:r>
          </a:p>
          <a:p>
            <a:endParaRPr lang="en-US" baseline="0" dirty="0" smtClean="0"/>
          </a:p>
          <a:p>
            <a:r>
              <a:rPr lang="en-US" baseline="0" dirty="0" smtClean="0"/>
              <a:t>The following slides on myths about decision making capacity provide an excellent overview of this issue.</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Assessment of decision-making capacity is critical, since it determines whether a patient’s health care decisions will be sought and accepted. Because so much hinges on decision-making capacity, clinicians and health care administrators who care for patients have an ethical obligation to understand this concept.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While clinicians should not presume incapacity in patients who make decisions that are contrary to medical advice, nor should they overlook incapacity in patients who go along with whatever clinicians recommend.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Assessment is also essential whenever the risks of a proposed medical intervention are relatively high in comparison to its expected benefits.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For example, a mildly demented patient may be able to decide that she wants antibiotic treatment for a urinary tract infection because the treatment allows her to pursue important goals, such as feeling well or staying out of the hospital, and its burdens and risks are low. On the other hand, the same patient may be unable to weigh the multiple risks and benefits of a complex neurosurgical procedure, with uncertain tradeoffs between quality and quantity of life. Therefore, when evaluating a patient's capacity to make health care decisions, clinicians must assess each decision separately.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For example, a patient may have a guardian appointed because of fluctuating capacity stemming from mental illness such as bipolar disorder or schizophrenia. In such a case, the clinician should, if possible, discuss proposed treatments with both the guardian and the patient. In the rare situation in which the patient is confronted by a treatment decision for which he or she has capacity and disagrees with the decision made by the guardian, the clinician should not disregard the patient’s opinion, but attempt to resolve the disagreement, and if necessary, seek advice from an ethics committee and/or legal counsel.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simplest and most common cognitive test assesses “orientation to person, place, and time” by asking patients for their name, their location, and the date. Another widely used test called the </a:t>
            </a:r>
            <a:r>
              <a:rPr lang="en-US" sz="1200" kern="1200" baseline="0" dirty="0" err="1" smtClean="0">
                <a:solidFill>
                  <a:schemeClr val="tx1"/>
                </a:solidFill>
                <a:latin typeface="+mn-lt"/>
                <a:ea typeface="+mn-ea"/>
                <a:cs typeface="+mn-cs"/>
              </a:rPr>
              <a:t>Folstein</a:t>
            </a:r>
            <a:r>
              <a:rPr lang="en-US" sz="1200" kern="1200" baseline="0" dirty="0" smtClean="0">
                <a:solidFill>
                  <a:schemeClr val="tx1"/>
                </a:solidFill>
                <a:latin typeface="+mn-lt"/>
                <a:ea typeface="+mn-ea"/>
                <a:cs typeface="+mn-cs"/>
              </a:rPr>
              <a:t> Mini-Mental State Examination (MMSE), which takes about 5 minutes to administer, measures attention, concentration and memory.</a:t>
            </a:r>
          </a:p>
          <a:p>
            <a:r>
              <a:rPr lang="en-US" sz="1200" kern="1200" baseline="0" dirty="0" smtClean="0">
                <a:solidFill>
                  <a:schemeClr val="tx1"/>
                </a:solidFill>
                <a:latin typeface="+mn-lt"/>
                <a:ea typeface="+mn-ea"/>
                <a:cs typeface="+mn-cs"/>
              </a:rPr>
              <a:t>While cognitive ability and decision-making capacity are correlated, cognitive tests should not be used as a substitute for a specific capacity assessment. Some patients who lack decision-making capacity may have high scores on the MMSE, while patients who perform poorly on the MMSE may be capable of making some health care decisions. </a:t>
            </a:r>
            <a:r>
              <a:rPr lang="en-US" sz="1200" b="1" kern="1200" baseline="0" dirty="0" smtClean="0">
                <a:solidFill>
                  <a:schemeClr val="tx1"/>
                </a:solidFill>
                <a:latin typeface="+mn-lt"/>
                <a:ea typeface="+mn-ea"/>
                <a:cs typeface="+mn-cs"/>
              </a:rPr>
              <a:t>Unfortunately, there is no single gold standard test for determining decision-making capacity that is universally accepted.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See next slide for a table of questions that provides a simple, common sense approach to assessing decision making capacity.</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 patient who has not received appropriate information, or who has received inconsistent information, cannot be expected to be able to make an informed decision.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clinician must inform the patient of the expected benefits and known risks of the recommended intervention, as well as the risks and benefits of all reasonable alternatives, including no intervention.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Some patients may be capable of making health care decisions, but only if their clinicians make special efforts to help them. In some cases, all that is required is patience and repetition, or allowing extra time for patients to digest information or to consult with family and friends. Other strategies that may improve patient understanding include communicating both verbally and in writing, presenting information at the appropriate reading level, use of personnel specially trained to bridge language or cultural barriers, and enlistment of the patient’s support system to convey information.</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Delirium: a transient mental syndrome characterized by global impairments in cognition, especially inattention, that most often affects hospitalized patients. Delirium develops in the context of severe medical or surgical illness. In patients with delirium, capacity may fluctuate substantially over hours to days, or between one hospital admission and another. In such patients, decision-making capacity needs to be regularly reassessed. In patients who are only intermittently incapacitated, important discussions should be timed to correspond to periods when the patient is capable of decision-making. Under such circumstances, conversations may need to be repeated to assure that any decisions made are an authentic reflection of the patient’s values and goals.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Although a particular psychiatric diagnosis does not necessarily imply incapacity, the most common causes of incapacity include delirium and dementia. Therefore, the presence of such syndromes should alert clinicians to assess decision-making capacity with special care</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Like all other patients, those who are involuntarily committed should be allowed to make health care decisions, except decisions for which they lack specific capacity, and should be allowed to participate in all decisions to the extent that they are able.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Although assessments of decision-making capacity are often conducted by mental health professionals, especially psychologists and psychiatrists, mental health experts are </a:t>
            </a:r>
            <a:r>
              <a:rPr lang="en-US" sz="1200" i="1" kern="1200" baseline="0" dirty="0" smtClean="0">
                <a:solidFill>
                  <a:schemeClr val="tx1"/>
                </a:solidFill>
                <a:latin typeface="+mn-lt"/>
                <a:ea typeface="+mn-ea"/>
                <a:cs typeface="+mn-cs"/>
              </a:rPr>
              <a:t>not the only clinicians who can assess decision-making capacity.   </a:t>
            </a:r>
          </a:p>
          <a:p>
            <a:endParaRPr lang="en-US" sz="1200" i="1"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Assessment by the primary clinician may be advantageous for several reasons. </a:t>
            </a:r>
          </a:p>
          <a:p>
            <a:pPr marL="228600" indent="-228600">
              <a:buAutoNum type="arabicPeriod"/>
            </a:pPr>
            <a:r>
              <a:rPr lang="en-US" sz="1200" kern="1200" baseline="0" dirty="0" smtClean="0">
                <a:solidFill>
                  <a:schemeClr val="tx1"/>
                </a:solidFill>
                <a:latin typeface="+mn-lt"/>
                <a:ea typeface="+mn-ea"/>
                <a:cs typeface="+mn-cs"/>
              </a:rPr>
              <a:t>Mental health professionals asked to evaluate decision-making capacity often must base their capacity assessments on only one or two encounters with the patient, the primary clinician has the advantage of multiple encounters over time. </a:t>
            </a:r>
          </a:p>
          <a:p>
            <a:pPr marL="228600" indent="-228600">
              <a:buAutoNum type="arabicPeriod"/>
            </a:pPr>
            <a:r>
              <a:rPr lang="en-US" sz="1200" kern="1200" baseline="0" dirty="0" smtClean="0">
                <a:solidFill>
                  <a:schemeClr val="tx1"/>
                </a:solidFill>
                <a:latin typeface="+mn-lt"/>
                <a:ea typeface="+mn-ea"/>
                <a:cs typeface="+mn-cs"/>
              </a:rPr>
              <a:t>A clinician who has a longitudinal relationship with the patient may be in a better position than a consultant to understand the patient as a person, and to assess whether the patient’s decision is consistent with his or her goals and values.</a:t>
            </a:r>
          </a:p>
          <a:p>
            <a:pPr marL="228600" indent="-228600">
              <a:buAutoNum type="arabicPeriod"/>
            </a:pPr>
            <a:r>
              <a:rPr lang="en-US" sz="1200" kern="1200" baseline="0" dirty="0" smtClean="0">
                <a:solidFill>
                  <a:schemeClr val="tx1"/>
                </a:solidFill>
                <a:latin typeface="+mn-lt"/>
                <a:ea typeface="+mn-ea"/>
                <a:cs typeface="+mn-cs"/>
              </a:rPr>
              <a:t>The clinician who is responsible for the patient’s care has the benefit of familiarity with the risks and benefits of the recommended intervention and its alternatives.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Facilities are required to ensure that residents make their</a:t>
            </a:r>
            <a:r>
              <a:rPr lang="en-US" baseline="0" dirty="0" smtClean="0"/>
              <a:t> own decisions whenever possible, and the right decision maker is making the right decisions when it is not possible  </a:t>
            </a:r>
          </a:p>
          <a:p>
            <a:endParaRPr lang="en-US" baseline="0" dirty="0" smtClean="0"/>
          </a:p>
          <a:p>
            <a:r>
              <a:rPr lang="en-US" baseline="0" dirty="0" smtClean="0"/>
              <a:t>Proxy Decision Makers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kern="1200" dirty="0" smtClean="0">
                <a:solidFill>
                  <a:schemeClr val="tx1"/>
                </a:solidFill>
                <a:latin typeface="+mn-lt"/>
                <a:ea typeface="+mn-ea"/>
                <a:cs typeface="+mn-cs"/>
              </a:rPr>
              <a:t>You must be 19 years of age, or married, or have been married.</a:t>
            </a:r>
          </a:p>
          <a:p>
            <a:r>
              <a:rPr lang="en-US" sz="1200" kern="1200" dirty="0" smtClean="0">
                <a:solidFill>
                  <a:schemeClr val="tx1"/>
                </a:solidFill>
                <a:latin typeface="+mn-lt"/>
                <a:ea typeface="+mn-ea"/>
                <a:cs typeface="+mn-cs"/>
              </a:rPr>
              <a:t>2. must be in writing, either typewritten or handwritten.</a:t>
            </a:r>
          </a:p>
          <a:p>
            <a:r>
              <a:rPr lang="en-US" sz="1200" kern="1200" dirty="0" smtClean="0">
                <a:solidFill>
                  <a:schemeClr val="tx1"/>
                </a:solidFill>
                <a:latin typeface="+mn-lt"/>
                <a:ea typeface="+mn-ea"/>
                <a:cs typeface="+mn-cs"/>
              </a:rPr>
              <a:t>3. Your document must be signed by you, or if you are unable to physically sign this document, signed by someone else — but only at your express direction and in you presence.</a:t>
            </a:r>
          </a:p>
          <a:p>
            <a:r>
              <a:rPr lang="en-US" sz="1200" kern="1200" dirty="0" smtClean="0">
                <a:solidFill>
                  <a:schemeClr val="tx1"/>
                </a:solidFill>
                <a:latin typeface="+mn-lt"/>
                <a:ea typeface="+mn-ea"/>
                <a:cs typeface="+mn-cs"/>
              </a:rPr>
              <a:t>4. The document must designate an attorney-in-fact to make health care decisions for you when you are unable to do so, </a:t>
            </a:r>
          </a:p>
          <a:p>
            <a:r>
              <a:rPr lang="en-US" sz="1200" kern="1200" dirty="0" smtClean="0">
                <a:solidFill>
                  <a:schemeClr val="tx1"/>
                </a:solidFill>
                <a:latin typeface="+mn-lt"/>
                <a:ea typeface="+mn-ea"/>
                <a:cs typeface="+mn-cs"/>
              </a:rPr>
              <a:t>5. The document must specifically authorize the attorney-in-fact to make health care decisions for the principal in the event the principal is incapable. If the principal wants the attorney-in-fact to be able to consent to withholding or with drawing of life-sustaining procedures or artificially administered nutrition and hydration, the document must</a:t>
            </a:r>
          </a:p>
          <a:p>
            <a:r>
              <a:rPr lang="en-US" sz="1200" kern="1200" dirty="0" smtClean="0">
                <a:solidFill>
                  <a:schemeClr val="tx1"/>
                </a:solidFill>
                <a:latin typeface="+mn-lt"/>
                <a:ea typeface="+mn-ea"/>
                <a:cs typeface="+mn-cs"/>
              </a:rPr>
              <a:t>specifically authorize these actions.</a:t>
            </a:r>
          </a:p>
          <a:p>
            <a:r>
              <a:rPr lang="en-US" sz="1200" kern="1200" dirty="0" smtClean="0">
                <a:solidFill>
                  <a:schemeClr val="tx1"/>
                </a:solidFill>
                <a:latin typeface="+mn-lt"/>
                <a:ea typeface="+mn-ea"/>
                <a:cs typeface="+mn-cs"/>
              </a:rPr>
              <a:t>6. The document must have a date of execution and be witnessed and signed by at least two adults or a notary public who is not the same as attorney-in-fact.</a:t>
            </a:r>
          </a:p>
          <a:p>
            <a:r>
              <a:rPr lang="en-US" sz="1200" kern="1200" dirty="0" smtClean="0">
                <a:solidFill>
                  <a:schemeClr val="tx1"/>
                </a:solidFill>
                <a:latin typeface="+mn-lt"/>
                <a:ea typeface="+mn-ea"/>
                <a:cs typeface="+mn-cs"/>
              </a:rPr>
              <a:t>7. The principal's spouse, parent, child, grandchild, sibling, presumptive heir, known devisee, attending physician, employee of a life or health insurance provider for the principal, or attorney-in-fact cannot serve as a witness. No more than one witness may be an administrator or employee of a health care provider who is caring for or treating the principal. The attending physician, an employee of the attending physician who is unrelated to the principal, the owner, operator or employee of a health care provider in or of which the principal is a patient or resident who is unrelated to the principal, and a person who is serving as attorney-in-fact for 10 or more principals is not allowed to serve as attorney-in-fact.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47EDC5E-3F84-43AE-BB9F-B39E21188FD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health care provider is required to accept a health care decision from an agent until the health care provider has</a:t>
            </a:r>
            <a:r>
              <a:rPr lang="en-US" baseline="0" dirty="0" smtClean="0"/>
              <a:t> received a signed original or photocopy of a signed original POA for health care  </a:t>
            </a:r>
          </a:p>
          <a:p>
            <a:endParaRPr lang="en-US" baseline="0" dirty="0" smtClean="0"/>
          </a:p>
          <a:p>
            <a:r>
              <a:rPr lang="en-US" baseline="0" dirty="0" smtClean="0"/>
              <a:t>The attorney in fact cannot withdraw life-sustaining treatment including nutrition and hydration unless the principal is either terminally ill or in a persistent vegetative state and the principal has specifically authorized the agent to make such decisions in the Power of Attorney for Health Care.	</a:t>
            </a:r>
          </a:p>
          <a:p>
            <a:r>
              <a:rPr lang="en-US" baseline="0" dirty="0" smtClean="0"/>
              <a:t>What makes it a “Durable Power of Attorney”?</a:t>
            </a:r>
          </a:p>
          <a:p>
            <a:r>
              <a:rPr lang="en-US" baseline="0" dirty="0" smtClean="0"/>
              <a:t>One of the following sentences:</a:t>
            </a:r>
          </a:p>
          <a:p>
            <a:pPr marL="228600" indent="-228600">
              <a:buFont typeface="+mj-lt"/>
              <a:buAutoNum type="arabicPeriod"/>
            </a:pPr>
            <a:r>
              <a:rPr lang="en-US" baseline="0" dirty="0" smtClean="0"/>
              <a:t>This POA shall not become effective until my subsequent disability or incapacity and shall continue during any period that I am incapacitated.  (This is called a </a:t>
            </a:r>
            <a:r>
              <a:rPr lang="en-US" b="1" baseline="0" dirty="0" smtClean="0"/>
              <a:t>Springing POA, </a:t>
            </a:r>
            <a:r>
              <a:rPr lang="en-US" baseline="0" dirty="0" smtClean="0"/>
              <a:t>because it does not go into effect until there is incapacity)</a:t>
            </a:r>
          </a:p>
          <a:p>
            <a:pPr marL="228600" indent="-228600">
              <a:buFont typeface="+mj-lt"/>
              <a:buAutoNum type="arabicPeriod"/>
            </a:pPr>
            <a:r>
              <a:rPr lang="en-US" baseline="0" dirty="0" smtClean="0"/>
              <a:t>This POA shall not be affected by my subsequent disability or incapacity (this is called a </a:t>
            </a:r>
            <a:r>
              <a:rPr lang="en-US" b="1" baseline="0" dirty="0" smtClean="0"/>
              <a:t>Present Durable Power of Attorney, </a:t>
            </a:r>
            <a:r>
              <a:rPr lang="en-US" baseline="0" dirty="0" smtClean="0"/>
              <a:t>because it goes into effect immediately)</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Procedures for Establishing Guardianship</a:t>
            </a:r>
          </a:p>
          <a:p>
            <a:r>
              <a:rPr lang="en-US" dirty="0" smtClean="0"/>
              <a:t>Petition</a:t>
            </a:r>
            <a:r>
              <a:rPr lang="en-US" baseline="0" dirty="0" smtClean="0"/>
              <a:t> the court: any interested person can petition the court for guardianship</a:t>
            </a:r>
          </a:p>
          <a:p>
            <a:r>
              <a:rPr lang="en-US" baseline="0" dirty="0" smtClean="0"/>
              <a:t>Petition must be verified and contain specific allegations of ways in which the person lacks the ability to make and convey decisions</a:t>
            </a:r>
          </a:p>
          <a:p>
            <a:r>
              <a:rPr lang="en-US" baseline="0" dirty="0" smtClean="0"/>
              <a:t>Official notice – the County Sherriff serves notice</a:t>
            </a:r>
          </a:p>
          <a:p>
            <a:r>
              <a:rPr lang="en-US" baseline="0" dirty="0" smtClean="0"/>
              <a:t>Court Hearing</a:t>
            </a:r>
          </a:p>
          <a:p>
            <a:r>
              <a:rPr lang="en-US" baseline="0" dirty="0" smtClean="0"/>
              <a:t>	Attorney acting as a guardian ad </a:t>
            </a:r>
            <a:r>
              <a:rPr lang="en-US" baseline="0" dirty="0" err="1" smtClean="0"/>
              <a:t>litem</a:t>
            </a:r>
            <a:r>
              <a:rPr lang="en-US" baseline="0" dirty="0" smtClean="0"/>
              <a:t> may be appointed for the proposed ward</a:t>
            </a:r>
          </a:p>
          <a:p>
            <a:r>
              <a:rPr lang="en-US" baseline="0" dirty="0" smtClean="0"/>
              <a:t>Findings – Court may determine the person is incapacitated and appoint a guardian or conservator or both</a:t>
            </a:r>
          </a:p>
          <a:p>
            <a:r>
              <a:rPr lang="en-US" baseline="0" dirty="0" smtClean="0"/>
              <a:t>Or the court may find the person is not incapacitated and dismiss the proceedings</a:t>
            </a:r>
          </a:p>
          <a:p>
            <a:r>
              <a:rPr lang="en-US" baseline="0" dirty="0" smtClean="0"/>
              <a:t>Follow-up – annual reports must be filed by the guardian with the court.</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Limited Guardianship</a:t>
            </a:r>
          </a:p>
          <a:p>
            <a:r>
              <a:rPr lang="en-US" sz="1200" kern="1200" dirty="0" smtClean="0">
                <a:solidFill>
                  <a:schemeClr val="tx1"/>
                </a:solidFill>
                <a:latin typeface="+mn-lt"/>
                <a:ea typeface="+mn-ea"/>
                <a:cs typeface="+mn-cs"/>
              </a:rPr>
              <a:t>Narrowly defined powers</a:t>
            </a:r>
          </a:p>
          <a:p>
            <a:r>
              <a:rPr lang="en-US" sz="1200" kern="1200" dirty="0" smtClean="0">
                <a:solidFill>
                  <a:schemeClr val="tx1"/>
                </a:solidFill>
                <a:latin typeface="+mn-lt"/>
                <a:ea typeface="+mn-ea"/>
                <a:cs typeface="+mn-cs"/>
              </a:rPr>
              <a:t>Areas of decision making that can be designated was within the guardians power</a:t>
            </a:r>
          </a:p>
          <a:p>
            <a:r>
              <a:rPr lang="en-US" sz="1200" kern="1200" dirty="0" smtClean="0">
                <a:solidFill>
                  <a:schemeClr val="tx1"/>
                </a:solidFill>
                <a:latin typeface="+mn-lt"/>
                <a:ea typeface="+mn-ea"/>
                <a:cs typeface="+mn-cs"/>
              </a:rPr>
              <a:t>Choosing the home or place of residence</a:t>
            </a:r>
          </a:p>
          <a:p>
            <a:r>
              <a:rPr lang="en-US" sz="1200" kern="1200" dirty="0" smtClean="0">
                <a:solidFill>
                  <a:schemeClr val="tx1"/>
                </a:solidFill>
                <a:latin typeface="+mn-lt"/>
                <a:ea typeface="+mn-ea"/>
                <a:cs typeface="+mn-cs"/>
              </a:rPr>
              <a:t>Arranging for medical care</a:t>
            </a:r>
          </a:p>
          <a:p>
            <a:r>
              <a:rPr lang="en-US" sz="1200" kern="1200" dirty="0" smtClean="0">
                <a:solidFill>
                  <a:schemeClr val="tx1"/>
                </a:solidFill>
                <a:latin typeface="+mn-lt"/>
                <a:ea typeface="+mn-ea"/>
                <a:cs typeface="+mn-cs"/>
              </a:rPr>
              <a:t>Protecting and caring for the ward’s personal rehabilitative services</a:t>
            </a:r>
          </a:p>
          <a:p>
            <a:r>
              <a:rPr lang="en-US" sz="1200" kern="1200" dirty="0" smtClean="0">
                <a:solidFill>
                  <a:schemeClr val="tx1"/>
                </a:solidFill>
                <a:latin typeface="+mn-lt"/>
                <a:ea typeface="+mn-ea"/>
                <a:cs typeface="+mn-cs"/>
              </a:rPr>
              <a:t>Applying for private or governmental benefits</a:t>
            </a:r>
          </a:p>
          <a:p>
            <a:r>
              <a:rPr lang="en-US" sz="1200" kern="1200" dirty="0" smtClean="0">
                <a:solidFill>
                  <a:schemeClr val="tx1"/>
                </a:solidFill>
                <a:latin typeface="+mn-lt"/>
                <a:ea typeface="+mn-ea"/>
                <a:cs typeface="+mn-cs"/>
              </a:rPr>
              <a:t>Instituting legal proceedings for payment of support</a:t>
            </a:r>
          </a:p>
          <a:p>
            <a:r>
              <a:rPr lang="en-US" sz="1200" kern="1200" dirty="0" smtClean="0">
                <a:solidFill>
                  <a:schemeClr val="tx1"/>
                </a:solidFill>
                <a:latin typeface="+mn-lt"/>
                <a:ea typeface="+mn-ea"/>
                <a:cs typeface="+mn-cs"/>
              </a:rPr>
              <a:t>Entering into contracts for the ward</a:t>
            </a:r>
          </a:p>
          <a:p>
            <a:r>
              <a:rPr lang="en-US" sz="1200" kern="1200" dirty="0" smtClean="0">
                <a:solidFill>
                  <a:schemeClr val="tx1"/>
                </a:solidFill>
                <a:latin typeface="+mn-lt"/>
                <a:ea typeface="+mn-ea"/>
                <a:cs typeface="+mn-cs"/>
              </a:rPr>
              <a:t>Receiving and disbursing the ward’s funds.</a:t>
            </a:r>
          </a:p>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baseline="0" dirty="0" smtClean="0">
                <a:solidFill>
                  <a:schemeClr val="tx1"/>
                </a:solidFill>
                <a:latin typeface="+mn-lt"/>
                <a:ea typeface="+mn-ea"/>
                <a:cs typeface="+mn-cs"/>
              </a:rPr>
              <a:t>An ethical dilemma can be defined as (1) a difficult </a:t>
            </a:r>
            <a:r>
              <a:rPr lang="en-US" sz="1200" kern="1200" baseline="0" dirty="0" smtClean="0">
                <a:solidFill>
                  <a:schemeClr val="tx1"/>
                </a:solidFill>
                <a:latin typeface="+mn-lt"/>
                <a:ea typeface="+mn-ea"/>
                <a:cs typeface="+mn-cs"/>
              </a:rPr>
              <a:t>problem seemingly incapable of a satisfactory solution; or (2) a situation involving a choice between two equally unsatisfactory alternatives. This is not to suggest that all dilemmas in life are ethical in nature; rather, that ethical dilemmas arise when moral claims conflict with each other.</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The Principle of Beneficence </a:t>
            </a:r>
          </a:p>
          <a:p>
            <a:r>
              <a:rPr lang="en-US" sz="1200" kern="1200" dirty="0" smtClean="0">
                <a:solidFill>
                  <a:schemeClr val="tx1"/>
                </a:solidFill>
                <a:latin typeface="+mn-lt"/>
                <a:ea typeface="+mn-ea"/>
                <a:cs typeface="+mn-cs"/>
              </a:rPr>
              <a:t>The duty of health care providers to be of a benefit to the patient, as well as to take positive steps to prevent and to remove harm from the patient. </a:t>
            </a:r>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Respect for Autonomy </a:t>
            </a:r>
          </a:p>
          <a:p>
            <a:r>
              <a:rPr lang="en-US" sz="1200" kern="1200" dirty="0" smtClean="0">
                <a:solidFill>
                  <a:schemeClr val="tx1"/>
                </a:solidFill>
                <a:latin typeface="+mn-lt"/>
                <a:ea typeface="+mn-ea"/>
                <a:cs typeface="+mn-cs"/>
              </a:rPr>
              <a:t>Assumes that rational agents are involved in making informed and voluntary decisions. In health care decisions, our respect for the autonomy of the patient would mean that the patient has the capacity to act intentionally, with understanding, and without controlling influences that would mitigate against a free and voluntary act. This principle is the basis for the practice of "informed consent" in the physician/patient transaction regarding health care.  </a:t>
            </a:r>
          </a:p>
          <a:p>
            <a:r>
              <a:rPr lang="en-US" sz="1200" b="1" kern="1200" dirty="0" smtClean="0">
                <a:solidFill>
                  <a:schemeClr val="tx1"/>
                </a:solidFill>
                <a:latin typeface="+mn-lt"/>
                <a:ea typeface="+mn-ea"/>
                <a:cs typeface="+mn-cs"/>
              </a:rPr>
              <a:t>The Principle of </a:t>
            </a:r>
            <a:r>
              <a:rPr lang="en-US" sz="1200" b="1" kern="1200" dirty="0" err="1" smtClean="0">
                <a:solidFill>
                  <a:schemeClr val="tx1"/>
                </a:solidFill>
                <a:latin typeface="+mn-lt"/>
                <a:ea typeface="+mn-ea"/>
                <a:cs typeface="+mn-cs"/>
              </a:rPr>
              <a:t>Nonmaleficence</a:t>
            </a:r>
            <a:r>
              <a:rPr lang="en-US" sz="1200" b="1"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Don’t intentionally create a needless harm or injury to the patient, either through acts of commission or omission. Providing a proper standard of care that avoids or minimizes the risk of harm is supported not only by our commonly held moral convictions, but by the laws of society as well. This principle affirms the need for medical competence. It is clear that medical mistakes occur, however, this principle articulates a fundamental commitment on the part of health care professionals to protect their patients from harm. </a:t>
            </a:r>
          </a:p>
          <a:p>
            <a:r>
              <a:rPr lang="en-US" sz="1200" b="1" kern="1200" dirty="0" smtClean="0">
                <a:solidFill>
                  <a:schemeClr val="tx1"/>
                </a:solidFill>
                <a:latin typeface="+mn-lt"/>
                <a:ea typeface="+mn-ea"/>
                <a:cs typeface="+mn-cs"/>
              </a:rPr>
              <a:t>The Principle of Justice </a:t>
            </a:r>
          </a:p>
          <a:p>
            <a:r>
              <a:rPr lang="en-US" sz="1200" kern="1200" dirty="0" smtClean="0">
                <a:solidFill>
                  <a:schemeClr val="tx1"/>
                </a:solidFill>
                <a:latin typeface="+mn-lt"/>
                <a:ea typeface="+mn-ea"/>
                <a:cs typeface="+mn-cs"/>
              </a:rPr>
              <a:t>Justice in health care is usually defined as a form of fairness, or as Aristotle once said, "giving to each that which is his due." </a:t>
            </a:r>
          </a:p>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Yet, when two or more principles apply, we may find that they are in conflict.  </a:t>
            </a:r>
          </a:p>
          <a:p>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best treatment plan is devised for the patient from a medical perspective</a:t>
            </a:r>
          </a:p>
          <a:p>
            <a:r>
              <a:rPr lang="en-US" sz="1200" kern="1200" baseline="0" dirty="0" smtClean="0">
                <a:solidFill>
                  <a:schemeClr val="tx1"/>
                </a:solidFill>
                <a:latin typeface="+mn-lt"/>
                <a:ea typeface="+mn-ea"/>
                <a:cs typeface="+mn-cs"/>
              </a:rPr>
              <a:t>	The patient is not willing to follow the treatment plan</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have a "prima facie" duty to both benefit the patient and to "avoid harming" the patient. However, in the actual situation, we must balance the demands of these principles by determining which carries more weight in the particular case.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moral person's </a:t>
            </a:r>
            <a:r>
              <a:rPr lang="en-US" sz="1200" i="1" kern="1200" dirty="0" smtClean="0">
                <a:solidFill>
                  <a:schemeClr val="tx1"/>
                </a:solidFill>
                <a:latin typeface="+mn-lt"/>
                <a:ea typeface="+mn-ea"/>
                <a:cs typeface="+mn-cs"/>
              </a:rPr>
              <a:t>actual</a:t>
            </a:r>
            <a:r>
              <a:rPr lang="en-US" sz="1200" kern="1200" dirty="0" smtClean="0">
                <a:solidFill>
                  <a:schemeClr val="tx1"/>
                </a:solidFill>
                <a:latin typeface="+mn-lt"/>
                <a:ea typeface="+mn-ea"/>
                <a:cs typeface="+mn-cs"/>
              </a:rPr>
              <a:t> duty is determined by weighing and balancing all competing </a:t>
            </a:r>
            <a:r>
              <a:rPr lang="en-US" sz="1200" i="1" kern="1200" dirty="0" smtClean="0">
                <a:solidFill>
                  <a:schemeClr val="tx1"/>
                </a:solidFill>
                <a:latin typeface="+mn-lt"/>
                <a:ea typeface="+mn-ea"/>
                <a:cs typeface="+mn-cs"/>
              </a:rPr>
              <a:t>prima facie</a:t>
            </a:r>
            <a:r>
              <a:rPr lang="en-US" sz="1200" kern="1200" dirty="0" smtClean="0">
                <a:solidFill>
                  <a:schemeClr val="tx1"/>
                </a:solidFill>
                <a:latin typeface="+mn-lt"/>
                <a:ea typeface="+mn-ea"/>
                <a:cs typeface="+mn-cs"/>
              </a:rPr>
              <a:t> duties in any particular case.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Gather facts/information – list issues, wishes, problems,</a:t>
            </a:r>
            <a:r>
              <a:rPr lang="en-US" baseline="0" dirty="0" smtClean="0"/>
              <a:t> alternatives</a:t>
            </a:r>
          </a:p>
          <a:p>
            <a:endParaRPr lang="en-US" dirty="0" smtClean="0"/>
          </a:p>
          <a:p>
            <a:r>
              <a:rPr lang="en-US" dirty="0" smtClean="0"/>
              <a:t>Identify the ethical issues – confirm that everyone is asking the</a:t>
            </a:r>
            <a:r>
              <a:rPr lang="en-US" baseline="0" dirty="0" smtClean="0"/>
              <a:t> same questions; examine values, rights &amp; duties, beliefs, emotions, loyalties that are in conflict – </a:t>
            </a:r>
            <a:r>
              <a:rPr lang="en-US" b="1" baseline="0" dirty="0" smtClean="0"/>
              <a:t>determine if it is an ethical issue versus a value conflict</a:t>
            </a:r>
          </a:p>
          <a:p>
            <a:endParaRPr lang="en-US" dirty="0" smtClean="0"/>
          </a:p>
          <a:p>
            <a:r>
              <a:rPr lang="en-US" dirty="0" smtClean="0"/>
              <a:t>List options/alternatives – specify</a:t>
            </a:r>
            <a:r>
              <a:rPr lang="en-US" baseline="0" dirty="0" smtClean="0"/>
              <a:t> actions that promote value priorities; describe anticipated outcomes and moral justification for each option.</a:t>
            </a:r>
            <a:endParaRPr lang="en-US" dirty="0" smtClean="0"/>
          </a:p>
          <a:p>
            <a:endParaRPr lang="en-US" dirty="0" smtClean="0"/>
          </a:p>
          <a:p>
            <a:r>
              <a:rPr lang="en-US" dirty="0" smtClean="0"/>
              <a:t>Determine individuals best interest – assess competency in self-determination;</a:t>
            </a:r>
            <a:r>
              <a:rPr lang="en-US" baseline="0" dirty="0" smtClean="0"/>
              <a:t> consider previous wishes (advance directives); consider other factors n illness/life; examine consequences in relation to patients values.</a:t>
            </a:r>
            <a:endParaRPr lang="en-US" dirty="0" smtClean="0"/>
          </a:p>
          <a:p>
            <a:endParaRPr lang="en-US" dirty="0" smtClean="0"/>
          </a:p>
          <a:p>
            <a:r>
              <a:rPr lang="en-US" dirty="0" smtClean="0"/>
              <a:t>Make decision and carry it out – know</a:t>
            </a:r>
            <a:r>
              <a:rPr lang="en-US" baseline="0" dirty="0" smtClean="0"/>
              <a:t> reasons for choice of action; explain reasons to others, evaluate results.</a:t>
            </a:r>
            <a:endParaRPr lang="en-US" dirty="0" smtClean="0"/>
          </a:p>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Your values/decisions may not be right for others – be mindful of your influence (conscious and unconscious)</a:t>
            </a:r>
            <a:r>
              <a:rPr lang="en-US" baseline="0" dirty="0" smtClean="0"/>
              <a:t> on the decision</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“Can do” does not mean “must do” –</a:t>
            </a:r>
            <a:r>
              <a:rPr lang="en-US" baseline="0" dirty="0" smtClean="0"/>
              <a:t> because we have the ability to do something does not mean that it is the best thing to do.</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Jonsen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Siegler</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Winslade</a:t>
            </a:r>
            <a:r>
              <a:rPr lang="en-US" sz="1200" kern="1200" dirty="0" smtClean="0">
                <a:solidFill>
                  <a:schemeClr val="tx1"/>
                </a:solidFill>
                <a:latin typeface="+mn-lt"/>
                <a:ea typeface="+mn-ea"/>
                <a:cs typeface="+mn-cs"/>
              </a:rPr>
              <a:t> have identified </a:t>
            </a:r>
            <a:r>
              <a:rPr lang="en-US" sz="1200" b="1" kern="1200" dirty="0" smtClean="0">
                <a:solidFill>
                  <a:schemeClr val="tx1"/>
                </a:solidFill>
                <a:latin typeface="+mn-lt"/>
                <a:ea typeface="+mn-ea"/>
                <a:cs typeface="+mn-cs"/>
              </a:rPr>
              <a:t>four "topics" that are basic and intrinsic to every clinical encounter</a:t>
            </a:r>
            <a:r>
              <a:rPr lang="en-US" sz="1200" kern="1200" dirty="0" smtClean="0">
                <a:solidFill>
                  <a:schemeClr val="tx1"/>
                </a:solidFill>
                <a:latin typeface="+mn-lt"/>
                <a:ea typeface="+mn-ea"/>
                <a:cs typeface="+mn-cs"/>
              </a:rPr>
              <a:t>. Focusing our discussion around these four topics gives us a way to organize the facts of the particular case at hand. </a:t>
            </a:r>
          </a:p>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The principal's spouse, parent, child, grandchild, sibling, presumptive heir, known devisee, attending physician, employee of a life or health insurance provider for the principal, or attorney-in-fact cannot serve as a witness. No more than one witness may be an administrator or employee of a health care provider who is caring for or treating the principal.</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Incompetent/Incapable</a:t>
            </a:r>
            <a:r>
              <a:rPr lang="en-US" baseline="0" dirty="0" smtClean="0"/>
              <a:t> versus capacity  </a:t>
            </a:r>
          </a:p>
          <a:p>
            <a:pPr lvl="1"/>
            <a:r>
              <a:rPr lang="en-US" sz="1600" b="1" i="1" dirty="0" smtClean="0"/>
              <a:t>Usual and typical provision of nutrition and hydration</a:t>
            </a:r>
            <a:r>
              <a:rPr lang="en-US" sz="1600" i="1" dirty="0" smtClean="0"/>
              <a:t> </a:t>
            </a:r>
            <a:r>
              <a:rPr lang="en-US" sz="1600" dirty="0" smtClean="0"/>
              <a:t>shall mean delivery of food and fluids orally, including by cup, eating utensil, bottle, or drinking straw.</a:t>
            </a:r>
          </a:p>
          <a:p>
            <a:pPr>
              <a:buNone/>
            </a:pPr>
            <a:r>
              <a:rPr lang="en-US" sz="1600" i="1" dirty="0" smtClean="0"/>
              <a:t> </a:t>
            </a:r>
            <a:endParaRPr lang="en-US" dirty="0"/>
          </a:p>
        </p:txBody>
      </p:sp>
      <p:sp>
        <p:nvSpPr>
          <p:cNvPr id="4" name="Slide Number Placeholder 3"/>
          <p:cNvSpPr>
            <a:spLocks noGrp="1"/>
          </p:cNvSpPr>
          <p:nvPr>
            <p:ph type="sldNum" sz="quarter" idx="10"/>
          </p:nvPr>
        </p:nvSpPr>
        <p:spPr/>
        <p:txBody>
          <a:bodyPr/>
          <a:lstStyle/>
          <a:p>
            <a:fld id="{747EDC5E-3F84-43AE-BB9F-B39E21188FD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47EDC5E-3F84-43AE-BB9F-B39E21188FD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E768B3D0-BB19-47B1-ABAE-2178C76241C7}"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68B3D0-BB19-47B1-ABAE-2178C76241C7}"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768B3D0-BB19-47B1-ABAE-2178C76241C7}"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BFD5F1-D4B5-4BD0-B21C-373A6937ACFA}" type="datetimeFigureOut">
              <a:rPr lang="en-US" smtClean="0"/>
              <a:pPr/>
              <a:t>12/13/2015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768B3D0-BB19-47B1-ABAE-2178C76241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9BBFD5F1-D4B5-4BD0-B21C-373A6937ACFA}" type="datetimeFigureOut">
              <a:rPr lang="en-US" smtClean="0"/>
              <a:pPr/>
              <a:t>12/13/2015</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E768B3D0-BB19-47B1-ABAE-2178C76241C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BBFD5F1-D4B5-4BD0-B21C-373A6937ACFA}" type="datetimeFigureOut">
              <a:rPr lang="en-US" smtClean="0"/>
              <a:pPr/>
              <a:t>12/13/2015</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E768B3D0-BB19-47B1-ABAE-2178C76241C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gingwithdignity.org/forms/5wishes.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r>
              <a:rPr lang="en-US" sz="5400" dirty="0" smtClean="0"/>
              <a:t>Legal &amp; Ethical Issues</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Five Wishes</a:t>
            </a:r>
            <a:endParaRPr lang="en-US" dirty="0"/>
          </a:p>
        </p:txBody>
      </p:sp>
      <p:sp>
        <p:nvSpPr>
          <p:cNvPr id="3" name="Content Placeholder 2"/>
          <p:cNvSpPr>
            <a:spLocks noGrp="1"/>
          </p:cNvSpPr>
          <p:nvPr>
            <p:ph idx="1"/>
          </p:nvPr>
        </p:nvSpPr>
        <p:spPr>
          <a:xfrm>
            <a:off x="914400" y="1447800"/>
            <a:ext cx="7772400" cy="4907760"/>
          </a:xfrm>
        </p:spPr>
        <p:txBody>
          <a:bodyPr>
            <a:normAutofit/>
          </a:bodyPr>
          <a:lstStyle/>
          <a:p>
            <a:pPr marL="582930" indent="-514350">
              <a:buFont typeface="+mj-lt"/>
              <a:buAutoNum type="arabicPeriod"/>
            </a:pPr>
            <a:r>
              <a:rPr lang="en-US" dirty="0" smtClean="0"/>
              <a:t>The person I want to make care decisions for me when I can’t.</a:t>
            </a:r>
          </a:p>
          <a:p>
            <a:pPr marL="582930" indent="-514350">
              <a:buFont typeface="+mj-lt"/>
              <a:buAutoNum type="arabicPeriod"/>
            </a:pPr>
            <a:r>
              <a:rPr lang="en-US" dirty="0" smtClean="0"/>
              <a:t>The kind of medical treatment I want to don’t want.</a:t>
            </a:r>
          </a:p>
          <a:p>
            <a:pPr marL="582930" indent="-514350">
              <a:buFont typeface="+mj-lt"/>
              <a:buAutoNum type="arabicPeriod"/>
            </a:pPr>
            <a:r>
              <a:rPr lang="en-US" dirty="0" smtClean="0"/>
              <a:t>How comfortable I want to be.</a:t>
            </a:r>
          </a:p>
          <a:p>
            <a:pPr marL="582930" indent="-514350">
              <a:buFont typeface="+mj-lt"/>
              <a:buAutoNum type="arabicPeriod"/>
            </a:pPr>
            <a:r>
              <a:rPr lang="en-US" dirty="0" smtClean="0"/>
              <a:t>How I want people to treat me.</a:t>
            </a:r>
          </a:p>
          <a:p>
            <a:pPr marL="582930" indent="-514350">
              <a:buFont typeface="+mj-lt"/>
              <a:buAutoNum type="arabicPeriod"/>
            </a:pPr>
            <a:r>
              <a:rPr lang="en-US" dirty="0" smtClean="0"/>
              <a:t>What I want my loved ones to know. </a:t>
            </a:r>
          </a:p>
          <a:p>
            <a:pPr marL="582930" indent="-514350">
              <a:buFont typeface="+mj-lt"/>
              <a:buAutoNum type="arabicPeriod"/>
            </a:pPr>
            <a:endParaRPr lang="en-US" dirty="0" smtClean="0"/>
          </a:p>
          <a:p>
            <a:pPr marL="582930" indent="-514350">
              <a:buNone/>
            </a:pPr>
            <a:r>
              <a:rPr lang="en-US" dirty="0" smtClean="0">
                <a:hlinkClick r:id="rId3"/>
              </a:rPr>
              <a:t>www.agingwithdignity.org/forms/5wishes.pdf</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Alternate Decision Making Arrangements</a:t>
            </a:r>
            <a:endParaRPr lang="en-US" dirty="0"/>
          </a:p>
        </p:txBody>
      </p:sp>
      <p:sp>
        <p:nvSpPr>
          <p:cNvPr id="5" name="Subtitle 4"/>
          <p:cNvSpPr>
            <a:spLocks noGrp="1"/>
          </p:cNvSpPr>
          <p:nvPr>
            <p:ph type="subTitle" idx="1"/>
          </p:nvPr>
        </p:nvSpPr>
        <p:spPr/>
        <p:txBody>
          <a:bodyPr/>
          <a:lstStyle/>
          <a:p>
            <a:r>
              <a:rPr lang="en-US" dirty="0" smtClean="0"/>
              <a:t>Power of Attorney &amp; Guardianship</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Resident Right to Informed Consent</a:t>
            </a:r>
            <a:endParaRPr lang="en-US" dirty="0"/>
          </a:p>
        </p:txBody>
      </p:sp>
      <p:sp>
        <p:nvSpPr>
          <p:cNvPr id="3" name="Content Placeholder 2"/>
          <p:cNvSpPr>
            <a:spLocks noGrp="1"/>
          </p:cNvSpPr>
          <p:nvPr>
            <p:ph idx="1"/>
          </p:nvPr>
        </p:nvSpPr>
        <p:spPr/>
        <p:txBody>
          <a:bodyPr>
            <a:normAutofit/>
          </a:bodyPr>
          <a:lstStyle/>
          <a:p>
            <a:r>
              <a:rPr lang="en-US" dirty="0" smtClean="0"/>
              <a:t>Informed consent</a:t>
            </a:r>
          </a:p>
          <a:p>
            <a:r>
              <a:rPr lang="en-US" dirty="0" smtClean="0"/>
              <a:t>Decision making without a surrogate</a:t>
            </a:r>
          </a:p>
          <a:p>
            <a:r>
              <a:rPr lang="en-US" dirty="0" smtClean="0"/>
              <a:t>Decisional Capacity vs. Incompetence</a:t>
            </a:r>
          </a:p>
          <a:p>
            <a:pPr lvl="1"/>
            <a:r>
              <a:rPr lang="en-US" dirty="0" smtClean="0"/>
              <a:t>Incompetence is an adjudicated decision</a:t>
            </a:r>
          </a:p>
          <a:p>
            <a:pPr lvl="1"/>
            <a:r>
              <a:rPr lang="en-US" dirty="0" smtClean="0"/>
              <a:t>Assume each person has capacity until proven otherwise</a:t>
            </a:r>
          </a:p>
          <a:p>
            <a:pPr lvl="1"/>
            <a:r>
              <a:rPr lang="en-US" dirty="0" smtClean="0"/>
              <a:t>Capacity – ability to understand the decision, consequences of the decision and consequences of not making a decision.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Decisional Capacity</a:t>
            </a:r>
            <a:endParaRPr lang="en-US" dirty="0"/>
          </a:p>
        </p:txBody>
      </p:sp>
      <p:sp>
        <p:nvSpPr>
          <p:cNvPr id="3" name="Content Placeholder 2"/>
          <p:cNvSpPr>
            <a:spLocks noGrp="1"/>
          </p:cNvSpPr>
          <p:nvPr>
            <p:ph idx="1"/>
          </p:nvPr>
        </p:nvSpPr>
        <p:spPr>
          <a:xfrm>
            <a:off x="457200" y="1219200"/>
            <a:ext cx="8229600" cy="5410200"/>
          </a:xfrm>
        </p:spPr>
        <p:txBody>
          <a:bodyPr>
            <a:normAutofit/>
          </a:bodyPr>
          <a:lstStyle/>
          <a:p>
            <a:r>
              <a:rPr lang="en-US" dirty="0" smtClean="0"/>
              <a:t>Ability to consent or refuse depends on:</a:t>
            </a:r>
          </a:p>
          <a:p>
            <a:pPr lvl="1"/>
            <a:r>
              <a:rPr lang="en-US" dirty="0" smtClean="0"/>
              <a:t>Ability to understand relevant information</a:t>
            </a:r>
          </a:p>
          <a:p>
            <a:pPr lvl="1"/>
            <a:r>
              <a:rPr lang="en-US" dirty="0" smtClean="0"/>
              <a:t>to appreciate the medical situation and possible consequences </a:t>
            </a:r>
          </a:p>
          <a:p>
            <a:pPr lvl="1"/>
            <a:r>
              <a:rPr lang="en-US" dirty="0" smtClean="0"/>
              <a:t>Communicate a choice</a:t>
            </a:r>
          </a:p>
          <a:p>
            <a:pPr lvl="1"/>
            <a:r>
              <a:rPr lang="en-US" dirty="0" smtClean="0"/>
              <a:t>Engage in rational deliberations of choices</a:t>
            </a:r>
          </a:p>
          <a:p>
            <a:r>
              <a:rPr lang="en-US" dirty="0" smtClean="0"/>
              <a:t>Determining Decisional Capacity</a:t>
            </a:r>
          </a:p>
          <a:p>
            <a:pPr lvl="1"/>
            <a:r>
              <a:rPr lang="en-US" dirty="0" smtClean="0"/>
              <a:t>Engage person in a conversation</a:t>
            </a:r>
          </a:p>
          <a:p>
            <a:pPr lvl="1"/>
            <a:r>
              <a:rPr lang="en-US" dirty="0" smtClean="0"/>
              <a:t>Observe behavior</a:t>
            </a:r>
          </a:p>
          <a:p>
            <a:pPr lvl="1"/>
            <a:r>
              <a:rPr lang="en-US" dirty="0" smtClean="0"/>
              <a:t>Talk with family, friends, staff, MD</a:t>
            </a:r>
          </a:p>
          <a:p>
            <a:pPr lvl="1"/>
            <a:r>
              <a:rPr lang="en-US" dirty="0" smtClean="0"/>
              <a:t>Consultation for assessment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body" idx="1"/>
          </p:nvPr>
        </p:nvSpPr>
        <p:spPr>
          <a:xfrm>
            <a:off x="914400" y="1752600"/>
            <a:ext cx="7696200" cy="1447800"/>
          </a:xfrm>
        </p:spPr>
        <p:txBody>
          <a:bodyPr>
            <a:noAutofit/>
          </a:bodyPr>
          <a:lstStyle/>
          <a:p>
            <a:r>
              <a:rPr lang="en-US" sz="4400" dirty="0" smtClean="0"/>
              <a:t>Ten Myths  about Decision Making Capacity</a:t>
            </a:r>
            <a:endParaRPr lang="en-US" sz="4400" dirty="0"/>
          </a:p>
        </p:txBody>
      </p:sp>
      <p:sp>
        <p:nvSpPr>
          <p:cNvPr id="4" name="Title 3"/>
          <p:cNvSpPr>
            <a:spLocks noGrp="1"/>
          </p:cNvSpPr>
          <p:nvPr>
            <p:ph type="title"/>
          </p:nvPr>
        </p:nvSpPr>
        <p:spPr>
          <a:xfrm>
            <a:off x="533400" y="5181600"/>
            <a:ext cx="8156448" cy="1676400"/>
          </a:xfrm>
        </p:spPr>
        <p:txBody>
          <a:bodyPr/>
          <a:lstStyle/>
          <a:p>
            <a:r>
              <a:rPr lang="en-US" sz="2400" dirty="0" smtClean="0"/>
              <a:t>A Report by the National Ethics Committee Of the Veterans Health Administration </a:t>
            </a:r>
            <a:br>
              <a:rPr lang="en-US" sz="2400" dirty="0" smtClean="0"/>
            </a:br>
            <a:r>
              <a:rPr lang="en-US" sz="2400" i="1" dirty="0" smtClean="0"/>
              <a:t>National Center for Ethics in Health Care, September 2002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464344" y="381000"/>
            <a:ext cx="4038600" cy="6476999"/>
          </a:xfrm>
        </p:spPr>
        <p:txBody>
          <a:bodyPr>
            <a:normAutofit fontScale="85000" lnSpcReduction="20000"/>
          </a:bodyPr>
          <a:lstStyle/>
          <a:p>
            <a:r>
              <a:rPr lang="en-US" dirty="0" smtClean="0"/>
              <a:t>Myth 1. Decision-making capacity and legal competency are the same.</a:t>
            </a:r>
          </a:p>
          <a:p>
            <a:r>
              <a:rPr lang="en-US" dirty="0" smtClean="0"/>
              <a:t> Myth 2. Lack of decision-making capacity can be presumed when patients go against medical advice. </a:t>
            </a:r>
          </a:p>
          <a:p>
            <a:r>
              <a:rPr lang="en-US" dirty="0" smtClean="0"/>
              <a:t>Myth 3. There is no need to assess decision-making capacity unless patients go against medical advice. </a:t>
            </a:r>
          </a:p>
          <a:p>
            <a:r>
              <a:rPr lang="en-US" dirty="0" smtClean="0"/>
              <a:t>Myth 4. Decision-making capacity is an “all or nothing” phenomenon.</a:t>
            </a:r>
          </a:p>
          <a:p>
            <a:r>
              <a:rPr lang="en-US" dirty="0" smtClean="0"/>
              <a:t> Myth 5. Cognitive impairment equals lack of decision-making capacity. </a:t>
            </a:r>
            <a:endParaRPr lang="en-US" dirty="0"/>
          </a:p>
        </p:txBody>
      </p:sp>
      <p:sp>
        <p:nvSpPr>
          <p:cNvPr id="6" name="Content Placeholder 5"/>
          <p:cNvSpPr>
            <a:spLocks noGrp="1"/>
          </p:cNvSpPr>
          <p:nvPr>
            <p:ph sz="half" idx="2"/>
          </p:nvPr>
        </p:nvSpPr>
        <p:spPr>
          <a:xfrm>
            <a:off x="4655344" y="304800"/>
            <a:ext cx="4038600" cy="6553199"/>
          </a:xfrm>
        </p:spPr>
        <p:txBody>
          <a:bodyPr>
            <a:normAutofit fontScale="85000" lnSpcReduction="20000"/>
          </a:bodyPr>
          <a:lstStyle/>
          <a:p>
            <a:r>
              <a:rPr lang="en-US" dirty="0" smtClean="0"/>
              <a:t>Myth 6. Lack of decision-making capacity is a permanent condition. </a:t>
            </a:r>
          </a:p>
          <a:p>
            <a:r>
              <a:rPr lang="en-US" dirty="0" smtClean="0"/>
              <a:t>Myth 7. Patients who have not been given relevant and consistent information about their treatment lack decision-making capacity. </a:t>
            </a:r>
          </a:p>
          <a:p>
            <a:r>
              <a:rPr lang="en-US" dirty="0" smtClean="0"/>
              <a:t>Myth 8. Patients with certain psychiatric disorders lack decision-making capacity. </a:t>
            </a:r>
          </a:p>
          <a:p>
            <a:r>
              <a:rPr lang="en-US" dirty="0" smtClean="0"/>
              <a:t>Myth 9. Patients who are involuntarily committed lack decision-making capacity. </a:t>
            </a:r>
          </a:p>
          <a:p>
            <a:r>
              <a:rPr lang="en-US" dirty="0" smtClean="0"/>
              <a:t>Myth 10. Only mental health experts can assess decision-making capacity.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2800" dirty="0" smtClean="0"/>
              <a:t>Myth 1. Decision-making capacity and legal competency are the same.</a:t>
            </a:r>
            <a:br>
              <a:rPr lang="en-US" sz="2800" dirty="0" smtClean="0"/>
            </a:br>
            <a:endParaRPr lang="en-US" sz="2800" dirty="0"/>
          </a:p>
        </p:txBody>
      </p:sp>
      <p:sp>
        <p:nvSpPr>
          <p:cNvPr id="6" name="Content Placeholder 5"/>
          <p:cNvSpPr>
            <a:spLocks noGrp="1"/>
          </p:cNvSpPr>
          <p:nvPr>
            <p:ph idx="1"/>
          </p:nvPr>
        </p:nvSpPr>
        <p:spPr>
          <a:xfrm>
            <a:off x="914400" y="1524000"/>
            <a:ext cx="7772400" cy="5105400"/>
          </a:xfrm>
        </p:spPr>
        <p:txBody>
          <a:bodyPr>
            <a:normAutofit/>
          </a:bodyPr>
          <a:lstStyle/>
          <a:p>
            <a:r>
              <a:rPr lang="en-US" sz="1800" dirty="0" smtClean="0"/>
              <a:t>Decision-making capacity and competency describe  a persons’ ability to make decisions, they are </a:t>
            </a:r>
            <a:r>
              <a:rPr lang="en-US" sz="1800" i="1" dirty="0" smtClean="0"/>
              <a:t>not synonymous. Competency is determined by a court of law, decision-making capacity is a clinical assessment</a:t>
            </a:r>
            <a:r>
              <a:rPr lang="en-US" i="1" dirty="0" smtClean="0"/>
              <a:t>. </a:t>
            </a:r>
          </a:p>
          <a:p>
            <a:r>
              <a:rPr lang="en-US" sz="1800" dirty="0" smtClean="0"/>
              <a:t>Competency is a legal term – Incompetence indicates that a court has ruled the person unable to make valid decisions and has appointed a guardian to make decisions for the person. </a:t>
            </a:r>
          </a:p>
          <a:p>
            <a:r>
              <a:rPr lang="en-US" sz="1800" dirty="0" smtClean="0"/>
              <a:t>Decision-making capacity is assessed by clinicians. </a:t>
            </a:r>
          </a:p>
          <a:p>
            <a:pPr lvl="1"/>
            <a:r>
              <a:rPr lang="en-US" sz="1400" dirty="0" smtClean="0"/>
              <a:t>Decision-making capacity is defined as the ability “to understand and appreciate the nature and consequences of health decisions and to formulate and communicate decisions concerning health care” </a:t>
            </a:r>
          </a:p>
          <a:p>
            <a:r>
              <a:rPr lang="en-US" sz="1800" dirty="0" smtClean="0"/>
              <a:t>Clinicians do not have the power to determine whether patients are incompetent as a matter of law, they do have the </a:t>
            </a:r>
            <a:r>
              <a:rPr lang="en-US" sz="1800" i="1" dirty="0" smtClean="0"/>
              <a:t>de facto power to determine that a patient is incapable of making health care decisions and to identify a surrogate decision maker to act on the patients’ behalf. </a:t>
            </a:r>
            <a:endParaRPr lang="en-US" sz="1800" dirty="0" smtClean="0"/>
          </a:p>
          <a:p>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088136"/>
          </a:xfrm>
        </p:spPr>
        <p:txBody>
          <a:bodyPr/>
          <a:lstStyle/>
          <a:p>
            <a:r>
              <a:rPr lang="en-US" sz="2400" i="1" dirty="0" smtClean="0"/>
              <a:t>Myth 2. Lack of decision-making capacity can be presumed when patients go against medical advice. </a:t>
            </a:r>
            <a:endParaRPr lang="en-US" sz="2400" dirty="0"/>
          </a:p>
        </p:txBody>
      </p:sp>
      <p:sp>
        <p:nvSpPr>
          <p:cNvPr id="3" name="Content Placeholder 2"/>
          <p:cNvSpPr>
            <a:spLocks noGrp="1"/>
          </p:cNvSpPr>
          <p:nvPr>
            <p:ph idx="1"/>
          </p:nvPr>
        </p:nvSpPr>
        <p:spPr>
          <a:xfrm>
            <a:off x="914400" y="1783560"/>
            <a:ext cx="7772400" cy="4845840"/>
          </a:xfrm>
        </p:spPr>
        <p:txBody>
          <a:bodyPr>
            <a:normAutofit/>
          </a:bodyPr>
          <a:lstStyle/>
          <a:p>
            <a:r>
              <a:rPr lang="en-US" sz="2000" dirty="0" smtClean="0"/>
              <a:t>Clinicians should </a:t>
            </a:r>
            <a:r>
              <a:rPr lang="en-US" sz="2000" i="1" dirty="0" smtClean="0"/>
              <a:t>not conclude that patients lack decision-making capacity just because they make a decision that seems ill advised.  </a:t>
            </a:r>
          </a:p>
          <a:p>
            <a:pPr marL="525780" indent="-457200"/>
            <a:r>
              <a:rPr lang="en-US" sz="2000" dirty="0" smtClean="0"/>
              <a:t>Sound decision-making requires the following four elements: </a:t>
            </a:r>
          </a:p>
          <a:p>
            <a:pPr marL="854964" lvl="1" indent="-457200">
              <a:buFont typeface="+mj-lt"/>
              <a:buAutoNum type="arabicPeriod"/>
            </a:pPr>
            <a:r>
              <a:rPr lang="en-US" sz="1600" dirty="0" smtClean="0"/>
              <a:t>Capacity to communicate choices</a:t>
            </a:r>
          </a:p>
          <a:p>
            <a:pPr marL="854964" lvl="1" indent="-457200">
              <a:buFont typeface="+mj-lt"/>
              <a:buAutoNum type="arabicPeriod"/>
            </a:pPr>
            <a:r>
              <a:rPr lang="en-US" sz="1600" dirty="0" smtClean="0"/>
              <a:t> Capacity to understand relevant information</a:t>
            </a:r>
          </a:p>
          <a:p>
            <a:pPr marL="854964" lvl="1" indent="-457200">
              <a:buFont typeface="+mj-lt"/>
              <a:buAutoNum type="arabicPeriod"/>
            </a:pPr>
            <a:r>
              <a:rPr lang="en-US" sz="1600" dirty="0" smtClean="0"/>
              <a:t> Capacity to appreciate the situation and its consequences</a:t>
            </a:r>
          </a:p>
          <a:p>
            <a:pPr marL="854964" lvl="1" indent="-457200">
              <a:buFont typeface="+mj-lt"/>
              <a:buAutoNum type="arabicPeriod"/>
            </a:pPr>
            <a:r>
              <a:rPr lang="en-US" sz="1600" dirty="0" smtClean="0"/>
              <a:t> Capacity to manipulate information rationally.  </a:t>
            </a:r>
          </a:p>
          <a:p>
            <a:pPr marL="525780" indent="-457200"/>
            <a:r>
              <a:rPr lang="en-US" sz="2000" dirty="0" smtClean="0"/>
              <a:t>Do not automatically assume that a patient who makes an apparently unwise decision lacks decision-making capacity </a:t>
            </a:r>
          </a:p>
          <a:p>
            <a:pPr marL="525780" indent="-457200"/>
            <a:r>
              <a:rPr lang="en-US" sz="2000" dirty="0" smtClean="0"/>
              <a:t>Patient autonomy requires that patients be permitted to make decisions  the health care team does not agree with</a:t>
            </a:r>
          </a:p>
          <a:p>
            <a:pPr marL="525780" indent="-457200"/>
            <a:r>
              <a:rPr lang="en-US" sz="2000" dirty="0" smtClean="0"/>
              <a:t>The clinician’s responsibility is to assure that an idiosyncratic decision is not due either to a problem with decision-making capacity or to a misunderstanding that needs to be resolved. </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772400" cy="1316736"/>
          </a:xfrm>
        </p:spPr>
        <p:txBody>
          <a:bodyPr/>
          <a:lstStyle/>
          <a:p>
            <a:r>
              <a:rPr lang="en-US" sz="2800" i="1" dirty="0" smtClean="0"/>
              <a:t>Myth 3. There is no need to assess decision-making capacity unless patients go against medical advice. </a:t>
            </a:r>
            <a:endParaRPr lang="en-US" sz="2800" dirty="0"/>
          </a:p>
        </p:txBody>
      </p:sp>
      <p:sp>
        <p:nvSpPr>
          <p:cNvPr id="3" name="Content Placeholder 2"/>
          <p:cNvSpPr>
            <a:spLocks noGrp="1"/>
          </p:cNvSpPr>
          <p:nvPr>
            <p:ph idx="1"/>
          </p:nvPr>
        </p:nvSpPr>
        <p:spPr>
          <a:xfrm>
            <a:off x="914400" y="1524000"/>
            <a:ext cx="7772400" cy="5105400"/>
          </a:xfrm>
        </p:spPr>
        <p:txBody>
          <a:bodyPr>
            <a:normAutofit fontScale="92500" lnSpcReduction="10000"/>
          </a:bodyPr>
          <a:lstStyle/>
          <a:p>
            <a:r>
              <a:rPr lang="en-US" dirty="0" smtClean="0"/>
              <a:t>Just because a patient is agreeable and cooperative should </a:t>
            </a:r>
            <a:r>
              <a:rPr lang="en-US" i="1" dirty="0" smtClean="0"/>
              <a:t>not be interpreted as evidence that the patient is capable of making an informed decision.  </a:t>
            </a:r>
          </a:p>
          <a:p>
            <a:r>
              <a:rPr lang="en-US" dirty="0" smtClean="0"/>
              <a:t>A patient may assent to an intervention without understanding the risks and benefits or alternatives sufficiently to appreciate the consequences of that decision.  </a:t>
            </a:r>
          </a:p>
          <a:p>
            <a:r>
              <a:rPr lang="en-US" dirty="0" smtClean="0"/>
              <a:t>Not every patient needs to be assessed for capacity, assessment is imperative for patients who, because of their medical conditions, are at risk of cognitive impairment.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914400"/>
          </a:xfrm>
        </p:spPr>
        <p:txBody>
          <a:bodyPr/>
          <a:lstStyle/>
          <a:p>
            <a:r>
              <a:rPr lang="en-US" sz="2800" i="1" dirty="0" smtClean="0"/>
              <a:t>Myth 4. Decision-making capacity is an “all or nothing” phenomenon. </a:t>
            </a:r>
            <a:endParaRPr lang="en-US" sz="2800" dirty="0"/>
          </a:p>
        </p:txBody>
      </p:sp>
      <p:sp>
        <p:nvSpPr>
          <p:cNvPr id="3" name="Content Placeholder 2"/>
          <p:cNvSpPr>
            <a:spLocks noGrp="1"/>
          </p:cNvSpPr>
          <p:nvPr>
            <p:ph idx="1"/>
          </p:nvPr>
        </p:nvSpPr>
        <p:spPr>
          <a:xfrm>
            <a:off x="914400" y="1295400"/>
            <a:ext cx="7772400" cy="5334000"/>
          </a:xfrm>
        </p:spPr>
        <p:txBody>
          <a:bodyPr/>
          <a:lstStyle/>
          <a:p>
            <a:r>
              <a:rPr lang="en-US" dirty="0" smtClean="0"/>
              <a:t>A patient who lacks the capacity to make one decision does </a:t>
            </a:r>
            <a:r>
              <a:rPr lang="en-US" i="1" dirty="0" smtClean="0"/>
              <a:t>not necessarily lack the ability to make all decisions.  </a:t>
            </a:r>
          </a:p>
          <a:p>
            <a:r>
              <a:rPr lang="en-US" dirty="0" smtClean="0"/>
              <a:t>health care decisions vary in their risks, benefits and complexities, patients may be able to make some decisions but not others. </a:t>
            </a:r>
          </a:p>
          <a:p>
            <a:r>
              <a:rPr lang="en-US" dirty="0" smtClean="0"/>
              <a:t>Incapacitated patients, including those who are legally incompetent, should be allowed to participate in decision-making to the extent that they are able.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Nebraska Rights of the Terminally Ill Act </a:t>
            </a:r>
          </a:p>
        </p:txBody>
      </p:sp>
      <p:sp>
        <p:nvSpPr>
          <p:cNvPr id="3" name="Content Placeholder 2"/>
          <p:cNvSpPr>
            <a:spLocks noGrp="1"/>
          </p:cNvSpPr>
          <p:nvPr>
            <p:ph idx="1"/>
          </p:nvPr>
        </p:nvSpPr>
        <p:spPr/>
        <p:txBody>
          <a:bodyPr>
            <a:normAutofit/>
          </a:bodyPr>
          <a:lstStyle/>
          <a:p>
            <a:r>
              <a:rPr lang="en-US" dirty="0" smtClean="0"/>
              <a:t>Adults </a:t>
            </a:r>
            <a:r>
              <a:rPr lang="en-US" dirty="0"/>
              <a:t>(19 years of age or older) have the fundamental right to control decisions related to their own medical care. </a:t>
            </a:r>
          </a:p>
          <a:p>
            <a:r>
              <a:rPr lang="en-US" dirty="0" smtClean="0"/>
              <a:t>Right to give written instructions to physicians </a:t>
            </a:r>
            <a:r>
              <a:rPr lang="en-US" dirty="0"/>
              <a:t>about the use of life-sustaining measures if their condition is terminal.</a:t>
            </a:r>
          </a:p>
          <a:p>
            <a:r>
              <a:rPr lang="en-US" dirty="0" smtClean="0"/>
              <a:t>Does </a:t>
            </a:r>
            <a:r>
              <a:rPr lang="en-US" dirty="0"/>
              <a:t>not affect the responsibility of the attending physician or other health care provider to provide nutrition and hydration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sz="2800" dirty="0" smtClean="0"/>
              <a:t>Myth 5: Cognitive impairment equals lack of decision-making capacity. </a:t>
            </a:r>
            <a:endParaRPr lang="en-US" sz="2800" dirty="0"/>
          </a:p>
        </p:txBody>
      </p:sp>
      <p:sp>
        <p:nvSpPr>
          <p:cNvPr id="3" name="Content Placeholder 2"/>
          <p:cNvSpPr>
            <a:spLocks noGrp="1"/>
          </p:cNvSpPr>
          <p:nvPr>
            <p:ph idx="1"/>
          </p:nvPr>
        </p:nvSpPr>
        <p:spPr>
          <a:xfrm>
            <a:off x="914400" y="1600200"/>
            <a:ext cx="7772400" cy="4755360"/>
          </a:xfrm>
        </p:spPr>
        <p:txBody>
          <a:bodyPr/>
          <a:lstStyle/>
          <a:p>
            <a:r>
              <a:rPr lang="en-US" dirty="0" smtClean="0"/>
              <a:t>Decision-making capacity and cognitive ability are related, but they are </a:t>
            </a:r>
            <a:r>
              <a:rPr lang="en-US" i="1" dirty="0" smtClean="0"/>
              <a:t>not the same thing.  </a:t>
            </a:r>
          </a:p>
          <a:p>
            <a:r>
              <a:rPr lang="en-US" dirty="0" smtClean="0"/>
              <a:t>Decision-making capacity refers to the patient’s ability to make a particular health care decision</a:t>
            </a:r>
          </a:p>
          <a:p>
            <a:r>
              <a:rPr lang="en-US" dirty="0" smtClean="0"/>
              <a:t>Cognitive ability encompasses a broad range of processes including attention, memory, and problem solving.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609600" y="228600"/>
            <a:ext cx="8153400" cy="64770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7772400" cy="914400"/>
          </a:xfrm>
        </p:spPr>
        <p:txBody>
          <a:bodyPr/>
          <a:lstStyle/>
          <a:p>
            <a:r>
              <a:rPr lang="en-US" sz="2800" i="1" dirty="0" smtClean="0"/>
              <a:t>Myth 7. People who have not been given relevant and consistent information about their treatment lack decision-making capacity. </a:t>
            </a:r>
            <a:endParaRPr lang="en-US" sz="2800" dirty="0"/>
          </a:p>
        </p:txBody>
      </p:sp>
      <p:sp>
        <p:nvSpPr>
          <p:cNvPr id="3" name="Content Placeholder 2"/>
          <p:cNvSpPr>
            <a:spLocks noGrp="1"/>
          </p:cNvSpPr>
          <p:nvPr>
            <p:ph idx="1"/>
          </p:nvPr>
        </p:nvSpPr>
        <p:spPr>
          <a:xfrm>
            <a:off x="914400" y="2209800"/>
            <a:ext cx="7772400" cy="4419600"/>
          </a:xfrm>
        </p:spPr>
        <p:txBody>
          <a:bodyPr/>
          <a:lstStyle/>
          <a:p>
            <a:r>
              <a:rPr lang="en-US" dirty="0" smtClean="0"/>
              <a:t>Lack of adequate information should </a:t>
            </a:r>
            <a:r>
              <a:rPr lang="en-US" i="1" dirty="0" smtClean="0"/>
              <a:t>not be mistaken for lack of decision-making capacity.</a:t>
            </a:r>
          </a:p>
          <a:p>
            <a:r>
              <a:rPr lang="en-US" i="1" dirty="0" smtClean="0"/>
              <a:t>I</a:t>
            </a:r>
            <a:r>
              <a:rPr lang="en-US" dirty="0" smtClean="0"/>
              <a:t>t is the responsibility of the clinician recommending a particular treatment or procedure to assure that the patient is adequately informed  </a:t>
            </a:r>
          </a:p>
          <a:p>
            <a:r>
              <a:rPr lang="en-US" dirty="0" smtClean="0"/>
              <a:t>Clinicians should also assure that the information they provide is understood.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Myth 6: </a:t>
            </a:r>
            <a:r>
              <a:rPr lang="en-US" sz="2800" i="1" dirty="0" smtClean="0"/>
              <a:t>Lack of decision-making capacity is a permanent condition. </a:t>
            </a:r>
            <a:endParaRPr lang="en-US" sz="2800" dirty="0"/>
          </a:p>
        </p:txBody>
      </p:sp>
      <p:sp>
        <p:nvSpPr>
          <p:cNvPr id="3" name="Content Placeholder 2"/>
          <p:cNvSpPr>
            <a:spLocks noGrp="1"/>
          </p:cNvSpPr>
          <p:nvPr>
            <p:ph idx="1"/>
          </p:nvPr>
        </p:nvSpPr>
        <p:spPr/>
        <p:txBody>
          <a:bodyPr>
            <a:normAutofit lnSpcReduction="10000"/>
          </a:bodyPr>
          <a:lstStyle/>
          <a:p>
            <a:r>
              <a:rPr lang="en-US" dirty="0" smtClean="0"/>
              <a:t>Lack of decision-making capacity is </a:t>
            </a:r>
            <a:r>
              <a:rPr lang="en-US" i="1" dirty="0" smtClean="0"/>
              <a:t>not always permanent</a:t>
            </a:r>
          </a:p>
          <a:p>
            <a:r>
              <a:rPr lang="en-US" i="1" dirty="0" smtClean="0"/>
              <a:t>A person’s capacity to make health care decisions may wax and wane over time</a:t>
            </a:r>
          </a:p>
          <a:p>
            <a:r>
              <a:rPr lang="en-US" dirty="0" smtClean="0"/>
              <a:t>People may be temporarily incapacitated, for example, as a result of general anesthesia or </a:t>
            </a:r>
            <a:r>
              <a:rPr lang="en-US" u="sng" dirty="0" smtClean="0"/>
              <a:t>delirium.</a:t>
            </a:r>
            <a:endParaRPr lang="en-US" i="1" u="sng" dirty="0" smtClean="0"/>
          </a:p>
          <a:p>
            <a:r>
              <a:rPr lang="en-US" dirty="0" smtClean="0"/>
              <a:t>Whenever loss of decision-making capacity is expected to be only temporary, important decisions should be delayed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304800"/>
            <a:ext cx="7772400" cy="914400"/>
          </a:xfrm>
        </p:spPr>
        <p:txBody>
          <a:bodyPr/>
          <a:lstStyle/>
          <a:p>
            <a:r>
              <a:rPr lang="en-US" sz="2800" i="1" dirty="0" smtClean="0"/>
              <a:t>Myth 8. Patients with certain psychiatric disorders lack decision-making capacity. </a:t>
            </a:r>
            <a:endParaRPr lang="en-US" sz="2800" dirty="0"/>
          </a:p>
        </p:txBody>
      </p:sp>
      <p:sp>
        <p:nvSpPr>
          <p:cNvPr id="5" name="Content Placeholder 4"/>
          <p:cNvSpPr>
            <a:spLocks noGrp="1"/>
          </p:cNvSpPr>
          <p:nvPr>
            <p:ph idx="1"/>
          </p:nvPr>
        </p:nvSpPr>
        <p:spPr>
          <a:xfrm>
            <a:off x="914400" y="1447800"/>
            <a:ext cx="7772400" cy="5105400"/>
          </a:xfrm>
        </p:spPr>
        <p:txBody>
          <a:bodyPr/>
          <a:lstStyle/>
          <a:p>
            <a:r>
              <a:rPr lang="en-US" dirty="0" smtClean="0"/>
              <a:t>Psychiatric or neurologic diagnosis does </a:t>
            </a:r>
            <a:r>
              <a:rPr lang="en-US" i="1" dirty="0" smtClean="0"/>
              <a:t>not necessarily mean that the patient lacks the capacity to make health care decisions </a:t>
            </a:r>
          </a:p>
          <a:p>
            <a:r>
              <a:rPr lang="en-US" dirty="0" smtClean="0"/>
              <a:t>People with serious disorders such as Alzheimer’s disease or schizophrenia often retain decision-making capacity.</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381000"/>
            <a:ext cx="7772400" cy="914400"/>
          </a:xfrm>
        </p:spPr>
        <p:txBody>
          <a:bodyPr/>
          <a:lstStyle/>
          <a:p>
            <a:r>
              <a:rPr lang="en-US" sz="2800" i="1" dirty="0" smtClean="0"/>
              <a:t>Myth 9. People who are involuntarily committed lack decision-making capacity. </a:t>
            </a:r>
            <a:endParaRPr lang="en-US" sz="2800" dirty="0"/>
          </a:p>
        </p:txBody>
      </p:sp>
      <p:sp>
        <p:nvSpPr>
          <p:cNvPr id="5" name="Content Placeholder 4"/>
          <p:cNvSpPr>
            <a:spLocks noGrp="1"/>
          </p:cNvSpPr>
          <p:nvPr>
            <p:ph idx="1"/>
          </p:nvPr>
        </p:nvSpPr>
        <p:spPr>
          <a:xfrm>
            <a:off x="914400" y="1447800"/>
            <a:ext cx="7772400" cy="5105400"/>
          </a:xfrm>
        </p:spPr>
        <p:txBody>
          <a:bodyPr/>
          <a:lstStyle/>
          <a:p>
            <a:r>
              <a:rPr lang="en-US" dirty="0" smtClean="0"/>
              <a:t>In most states patients can be involuntarily committed for mental illness because they are a danger to themselves or others or unable to take care of themselves.</a:t>
            </a:r>
          </a:p>
          <a:p>
            <a:r>
              <a:rPr lang="en-US" dirty="0" smtClean="0"/>
              <a:t> Although involuntarily committed patients often lack the capacity to make health care decisions, this is </a:t>
            </a:r>
            <a:r>
              <a:rPr lang="en-US" i="1" dirty="0" smtClean="0"/>
              <a:t>not always the case. </a:t>
            </a:r>
          </a:p>
          <a:p>
            <a:r>
              <a:rPr lang="en-US" i="1" dirty="0" smtClean="0"/>
              <a:t>Even with involuntarily committed patients, incapacity should never be presumed, but must be assessed.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sz="2800" i="1" dirty="0" smtClean="0"/>
              <a:t>Myth 10. Only mental health experts can assess decision-making capacity. </a:t>
            </a:r>
            <a:endParaRPr lang="en-US" sz="2800" dirty="0"/>
          </a:p>
        </p:txBody>
      </p:sp>
      <p:sp>
        <p:nvSpPr>
          <p:cNvPr id="3" name="Content Placeholder 2"/>
          <p:cNvSpPr>
            <a:spLocks noGrp="1"/>
          </p:cNvSpPr>
          <p:nvPr>
            <p:ph idx="1"/>
          </p:nvPr>
        </p:nvSpPr>
        <p:spPr>
          <a:xfrm>
            <a:off x="914400" y="1447800"/>
            <a:ext cx="7772400" cy="5105400"/>
          </a:xfrm>
        </p:spPr>
        <p:txBody>
          <a:bodyPr/>
          <a:lstStyle/>
          <a:p>
            <a:r>
              <a:rPr lang="en-US" dirty="0" smtClean="0"/>
              <a:t>all clinicians who are responsible for the care of patients should be able to perform routine capacity assessments.  </a:t>
            </a:r>
          </a:p>
          <a:p>
            <a:r>
              <a:rPr lang="en-US" dirty="0" smtClean="0"/>
              <a:t>for many routine cases, decision-making capacity is best assessed by the clinician who is responsible for the patient’s care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Surrogate Decision Makers</a:t>
            </a:r>
            <a:endParaRPr lang="en-US" dirty="0"/>
          </a:p>
        </p:txBody>
      </p:sp>
      <p:sp>
        <p:nvSpPr>
          <p:cNvPr id="3" name="Content Placeholder 2"/>
          <p:cNvSpPr>
            <a:spLocks noGrp="1"/>
          </p:cNvSpPr>
          <p:nvPr>
            <p:ph idx="1"/>
          </p:nvPr>
        </p:nvSpPr>
        <p:spPr/>
        <p:txBody>
          <a:bodyPr/>
          <a:lstStyle/>
          <a:p>
            <a:r>
              <a:rPr lang="en-US" dirty="0" smtClean="0"/>
              <a:t>Residents who lack capacity or competence to make own decisions</a:t>
            </a:r>
          </a:p>
          <a:p>
            <a:r>
              <a:rPr lang="en-US" dirty="0" smtClean="0"/>
              <a:t>Tools for surrogate decision makers</a:t>
            </a:r>
          </a:p>
          <a:p>
            <a:pPr lvl="1"/>
            <a:r>
              <a:rPr lang="en-US" dirty="0" smtClean="0"/>
              <a:t>Advance directive</a:t>
            </a:r>
          </a:p>
          <a:p>
            <a:pPr lvl="1"/>
            <a:r>
              <a:rPr lang="en-US" dirty="0" smtClean="0"/>
              <a:t>Power of Attorney</a:t>
            </a:r>
          </a:p>
          <a:p>
            <a:pPr lvl="1"/>
            <a:r>
              <a:rPr lang="en-US" dirty="0" smtClean="0"/>
              <a:t>Guardianship</a:t>
            </a:r>
          </a:p>
          <a:p>
            <a:r>
              <a:rPr lang="en-US" dirty="0" smtClean="0"/>
              <a:t>Proxy decision makers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Durable Power of Attorney</a:t>
            </a:r>
            <a:br>
              <a:rPr lang="en-US" dirty="0" smtClean="0"/>
            </a:br>
            <a:r>
              <a:rPr lang="en-US" dirty="0" smtClean="0"/>
              <a:t>(DPOA)</a:t>
            </a:r>
            <a:endParaRPr lang="en-US" dirty="0"/>
          </a:p>
        </p:txBody>
      </p:sp>
      <p:sp>
        <p:nvSpPr>
          <p:cNvPr id="3" name="Content Placeholder 2"/>
          <p:cNvSpPr>
            <a:spLocks noGrp="1"/>
          </p:cNvSpPr>
          <p:nvPr>
            <p:ph idx="1"/>
          </p:nvPr>
        </p:nvSpPr>
        <p:spPr/>
        <p:txBody>
          <a:bodyPr>
            <a:normAutofit/>
          </a:bodyPr>
          <a:lstStyle/>
          <a:p>
            <a:r>
              <a:rPr lang="en-US" dirty="0" smtClean="0"/>
              <a:t>DPOA  - </a:t>
            </a:r>
            <a:r>
              <a:rPr lang="en-US" dirty="0"/>
              <a:t>name another person, known as your "attorney-in-fact" or "agent," </a:t>
            </a:r>
            <a:r>
              <a:rPr lang="en-US" dirty="0" smtClean="0"/>
              <a:t>to:</a:t>
            </a:r>
          </a:p>
          <a:p>
            <a:pPr lvl="1"/>
            <a:r>
              <a:rPr lang="en-US" dirty="0" smtClean="0"/>
              <a:t>Make </a:t>
            </a:r>
            <a:r>
              <a:rPr lang="en-US" dirty="0"/>
              <a:t>health care decisions for you if you are unable to make them. </a:t>
            </a:r>
            <a:endParaRPr lang="en-US" dirty="0" smtClean="0"/>
          </a:p>
          <a:p>
            <a:pPr lvl="1"/>
            <a:r>
              <a:rPr lang="en-US" dirty="0" smtClean="0"/>
              <a:t>Make </a:t>
            </a:r>
            <a:r>
              <a:rPr lang="en-US" dirty="0"/>
              <a:t>decisions according to directions you provide in the </a:t>
            </a:r>
            <a:r>
              <a:rPr lang="en-US" dirty="0" smtClean="0"/>
              <a:t>document</a:t>
            </a:r>
          </a:p>
          <a:p>
            <a:pPr lvl="1"/>
            <a:r>
              <a:rPr lang="en-US" dirty="0" smtClean="0"/>
              <a:t>If </a:t>
            </a:r>
            <a:r>
              <a:rPr lang="en-US" dirty="0"/>
              <a:t>your wishes are not known, your agent shall make decisions in your best interest.</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of Attorney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Effective </a:t>
            </a:r>
            <a:r>
              <a:rPr lang="en-US" dirty="0"/>
              <a:t>when the principal is determined to be incapable of making health care decisions</a:t>
            </a:r>
            <a:r>
              <a:rPr lang="en-US" dirty="0" smtClean="0"/>
              <a:t>.</a:t>
            </a:r>
          </a:p>
          <a:p>
            <a:r>
              <a:rPr lang="en-US" dirty="0" smtClean="0"/>
              <a:t>DPOA continues </a:t>
            </a:r>
            <a:r>
              <a:rPr lang="en-US" dirty="0"/>
              <a:t>in effect until it is revoked, until the principal dies, or until the principal is again capable of making health care </a:t>
            </a:r>
            <a:r>
              <a:rPr lang="en-US" dirty="0" smtClean="0"/>
              <a:t>decisions</a:t>
            </a:r>
          </a:p>
          <a:p>
            <a:r>
              <a:rPr lang="en-US" b="1" dirty="0" smtClean="0"/>
              <a:t>Living Will differs from POA</a:t>
            </a:r>
          </a:p>
          <a:p>
            <a:pPr lvl="1"/>
            <a:r>
              <a:rPr lang="en-US" dirty="0" smtClean="0"/>
              <a:t>A </a:t>
            </a:r>
            <a:r>
              <a:rPr lang="en-US" dirty="0"/>
              <a:t>living will is a </a:t>
            </a:r>
            <a:r>
              <a:rPr lang="en-US" dirty="0" smtClean="0"/>
              <a:t>self-declaration certain </a:t>
            </a:r>
            <a:r>
              <a:rPr lang="en-US" dirty="0"/>
              <a:t>life-sustaining procedures should or should not be withheld or </a:t>
            </a:r>
            <a:r>
              <a:rPr lang="en-US" dirty="0" smtClean="0"/>
              <a:t>withdrawn</a:t>
            </a:r>
          </a:p>
          <a:p>
            <a:pPr lvl="1"/>
            <a:r>
              <a:rPr lang="en-US" dirty="0" smtClean="0"/>
              <a:t>POA </a:t>
            </a:r>
            <a:r>
              <a:rPr lang="en-US" dirty="0"/>
              <a:t>directs another person as your attorney-in-fact or agent to make health care decisions for you if you are unable to make them</a:t>
            </a: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Advance Directive</a:t>
            </a:r>
          </a:p>
        </p:txBody>
      </p:sp>
      <p:sp>
        <p:nvSpPr>
          <p:cNvPr id="3" name="Content Placeholder 2"/>
          <p:cNvSpPr>
            <a:spLocks noGrp="1"/>
          </p:cNvSpPr>
          <p:nvPr>
            <p:ph idx="1"/>
          </p:nvPr>
        </p:nvSpPr>
        <p:spPr/>
        <p:txBody>
          <a:bodyPr>
            <a:normAutofit fontScale="92500" lnSpcReduction="10000"/>
          </a:bodyPr>
          <a:lstStyle/>
          <a:p>
            <a:pPr lvl="0"/>
            <a:r>
              <a:rPr lang="en-US" dirty="0"/>
              <a:t>Statement </a:t>
            </a:r>
            <a:r>
              <a:rPr lang="en-US" dirty="0" smtClean="0"/>
              <a:t>indicating a person </a:t>
            </a:r>
            <a:r>
              <a:rPr lang="en-US" dirty="0"/>
              <a:t>has made a particular health care decision or has appointed another person to make that decision on the patient’s behalf.</a:t>
            </a:r>
          </a:p>
          <a:p>
            <a:pPr lvl="0"/>
            <a:r>
              <a:rPr lang="en-US" dirty="0" smtClean="0"/>
              <a:t>Preserve </a:t>
            </a:r>
            <a:r>
              <a:rPr lang="en-US" dirty="0"/>
              <a:t>the </a:t>
            </a:r>
            <a:r>
              <a:rPr lang="en-US" dirty="0" smtClean="0"/>
              <a:t>right </a:t>
            </a:r>
            <a:r>
              <a:rPr lang="en-US" dirty="0"/>
              <a:t>to accept or refuse medical care if </a:t>
            </a:r>
            <a:r>
              <a:rPr lang="en-US" dirty="0" smtClean="0"/>
              <a:t>mentally </a:t>
            </a:r>
            <a:r>
              <a:rPr lang="en-US" dirty="0"/>
              <a:t>or physically unable to choose or communicate </a:t>
            </a:r>
            <a:r>
              <a:rPr lang="en-US" dirty="0" smtClean="0"/>
              <a:t>wishes</a:t>
            </a:r>
            <a:endParaRPr lang="en-US" dirty="0"/>
          </a:p>
          <a:p>
            <a:pPr lvl="0"/>
            <a:r>
              <a:rPr lang="en-US" dirty="0"/>
              <a:t>Common forms of Advance Directives</a:t>
            </a:r>
          </a:p>
          <a:p>
            <a:pPr lvl="1"/>
            <a:r>
              <a:rPr lang="en-US" dirty="0"/>
              <a:t>Living will</a:t>
            </a:r>
          </a:p>
          <a:p>
            <a:pPr lvl="1"/>
            <a:r>
              <a:rPr lang="en-US" dirty="0"/>
              <a:t>Health care power of attorney</a:t>
            </a:r>
          </a:p>
          <a:p>
            <a:pPr lvl="1"/>
            <a:r>
              <a:rPr lang="en-US" dirty="0"/>
              <a:t>No code or DNR order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Guardianship and Conservatorship</a:t>
            </a:r>
          </a:p>
        </p:txBody>
      </p:sp>
      <p:sp>
        <p:nvSpPr>
          <p:cNvPr id="3" name="Content Placeholder 2"/>
          <p:cNvSpPr>
            <a:spLocks noGrp="1"/>
          </p:cNvSpPr>
          <p:nvPr>
            <p:ph idx="1"/>
          </p:nvPr>
        </p:nvSpPr>
        <p:spPr/>
        <p:txBody>
          <a:bodyPr>
            <a:normAutofit fontScale="85000" lnSpcReduction="10000"/>
          </a:bodyPr>
          <a:lstStyle/>
          <a:p>
            <a:pPr>
              <a:buNone/>
            </a:pPr>
            <a:r>
              <a:rPr lang="en-US" b="1" dirty="0"/>
              <a:t>Guardianship</a:t>
            </a:r>
          </a:p>
          <a:p>
            <a:r>
              <a:rPr lang="en-US" dirty="0" smtClean="0"/>
              <a:t>Court-appointed </a:t>
            </a:r>
            <a:r>
              <a:rPr lang="en-US" dirty="0"/>
              <a:t>person as a substitute decision </a:t>
            </a:r>
            <a:r>
              <a:rPr lang="en-US" dirty="0" smtClean="0"/>
              <a:t>maker  </a:t>
            </a:r>
            <a:endParaRPr lang="en-US" dirty="0"/>
          </a:p>
          <a:p>
            <a:r>
              <a:rPr lang="en-US" dirty="0" smtClean="0"/>
              <a:t>Responsibility </a:t>
            </a:r>
            <a:r>
              <a:rPr lang="en-US" dirty="0"/>
              <a:t>is the care and management of the incapacitated person </a:t>
            </a:r>
            <a:r>
              <a:rPr lang="en-US" dirty="0" smtClean="0"/>
              <a:t>and/or </a:t>
            </a:r>
            <a:r>
              <a:rPr lang="en-US" dirty="0"/>
              <a:t>their financial </a:t>
            </a:r>
            <a:r>
              <a:rPr lang="en-US" dirty="0" smtClean="0"/>
              <a:t>resources </a:t>
            </a:r>
          </a:p>
          <a:p>
            <a:pPr>
              <a:buNone/>
            </a:pPr>
            <a:r>
              <a:rPr lang="en-US" b="1" dirty="0"/>
              <a:t>Incapacitated Person</a:t>
            </a:r>
          </a:p>
          <a:p>
            <a:r>
              <a:rPr lang="en-US" dirty="0"/>
              <a:t>Any person </a:t>
            </a:r>
            <a:r>
              <a:rPr lang="en-US" dirty="0" smtClean="0"/>
              <a:t>impaired </a:t>
            </a:r>
            <a:r>
              <a:rPr lang="en-US" dirty="0"/>
              <a:t>by </a:t>
            </a:r>
            <a:r>
              <a:rPr lang="en-US" dirty="0" smtClean="0"/>
              <a:t>mental </a:t>
            </a:r>
            <a:r>
              <a:rPr lang="en-US" dirty="0"/>
              <a:t>illness, mental deficiency, physical illness, chronic use of drugs, chronic intoxication, to the extent that </a:t>
            </a:r>
            <a:r>
              <a:rPr lang="en-US" dirty="0" smtClean="0"/>
              <a:t>he/she </a:t>
            </a:r>
            <a:r>
              <a:rPr lang="en-US" dirty="0"/>
              <a:t>cannot effectively manage his property or affairs.  </a:t>
            </a:r>
            <a:r>
              <a:rPr lang="en-US" b="1" dirty="0"/>
              <a:t>Advanced age is not an indication of incapacity.</a:t>
            </a:r>
          </a:p>
          <a:p>
            <a:endParaRPr lang="en-US" dirty="0" smtClean="0"/>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Guardianship</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a:t>Full Guardianship</a:t>
            </a:r>
          </a:p>
          <a:p>
            <a:pPr lvl="1"/>
            <a:r>
              <a:rPr lang="en-US" dirty="0"/>
              <a:t>	Court appointed substitute decision maker</a:t>
            </a:r>
          </a:p>
          <a:p>
            <a:pPr lvl="1"/>
            <a:r>
              <a:rPr lang="en-US" dirty="0"/>
              <a:t>	Control over wards funds, if there is no conservator</a:t>
            </a:r>
          </a:p>
          <a:p>
            <a:pPr lvl="1"/>
            <a:r>
              <a:rPr lang="en-US" dirty="0"/>
              <a:t>	Powers &amp; duties are generally the same as a parent of a minor child</a:t>
            </a:r>
          </a:p>
          <a:p>
            <a:pPr>
              <a:buNone/>
            </a:pPr>
            <a:r>
              <a:rPr lang="en-US" b="1" dirty="0"/>
              <a:t>Temporary Guardianship</a:t>
            </a:r>
          </a:p>
          <a:p>
            <a:pPr lvl="1"/>
            <a:r>
              <a:rPr lang="en-US" dirty="0"/>
              <a:t>Incapacitated person without a guardian – pending notice &amp; hearing the court can appoint a temporary guardian</a:t>
            </a:r>
          </a:p>
          <a:p>
            <a:pPr lvl="1"/>
            <a:r>
              <a:rPr lang="en-US" dirty="0"/>
              <a:t>Requires a “substantial risk of immediate or irreparable harm” </a:t>
            </a:r>
          </a:p>
          <a:p>
            <a:pPr lvl="1"/>
            <a:r>
              <a:rPr lang="en-US" dirty="0"/>
              <a:t>Used in medical emergencies or for placements in mental health units.</a:t>
            </a:r>
          </a:p>
          <a:p>
            <a:pPr lvl="1"/>
            <a:r>
              <a:rPr lang="en-US" dirty="0"/>
              <a:t>Affidavits, rather than testimony are used to establish the need for temporary guardian</a:t>
            </a:r>
          </a:p>
          <a:p>
            <a:pPr>
              <a:buNone/>
            </a:pPr>
            <a:r>
              <a:rPr lang="en-US" b="1" dirty="0"/>
              <a:t>Testamentary Guardianship</a:t>
            </a:r>
          </a:p>
          <a:p>
            <a:pPr lvl="1"/>
            <a:r>
              <a:rPr lang="en-US" dirty="0"/>
              <a:t>Established in the will of a person’s parent or spouse</a:t>
            </a:r>
          </a:p>
          <a:p>
            <a:pPr>
              <a:buNone/>
            </a:pPr>
            <a:r>
              <a:rPr lang="en-US" b="1" dirty="0"/>
              <a:t>Limited Guardianship</a:t>
            </a:r>
          </a:p>
          <a:p>
            <a:pPr lvl="1"/>
            <a:r>
              <a:rPr lang="en-US" dirty="0"/>
              <a:t>Narrowly defined powers</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Ethical Decision Making in Health Care</a:t>
            </a:r>
            <a:endParaRPr lang="en-US" dirty="0"/>
          </a:p>
        </p:txBody>
      </p:sp>
      <p:sp>
        <p:nvSpPr>
          <p:cNvPr id="5" name="Subtitle 4"/>
          <p:cNvSpPr>
            <a:spLocks noGrp="1"/>
          </p:cNvSpPr>
          <p:nvPr>
            <p:ph type="subTitle" idx="1"/>
          </p:nvPr>
        </p:nvSpPr>
        <p:spPr/>
        <p:txBody>
          <a:bodyPr/>
          <a:lstStyle/>
          <a:p>
            <a:r>
              <a:rPr lang="en-US" dirty="0" smtClean="0"/>
              <a:t>Four Quadrant Method</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685800"/>
          </a:xfrm>
        </p:spPr>
        <p:txBody>
          <a:bodyPr/>
          <a:lstStyle/>
          <a:p>
            <a:r>
              <a:rPr lang="en-US" dirty="0" smtClean="0"/>
              <a:t>Ethics in Health Care</a:t>
            </a:r>
            <a:endParaRPr lang="en-US" dirty="0"/>
          </a:p>
        </p:txBody>
      </p:sp>
      <p:sp>
        <p:nvSpPr>
          <p:cNvPr id="3" name="Content Placeholder 2"/>
          <p:cNvSpPr>
            <a:spLocks noGrp="1"/>
          </p:cNvSpPr>
          <p:nvPr>
            <p:ph idx="1"/>
          </p:nvPr>
        </p:nvSpPr>
        <p:spPr>
          <a:xfrm>
            <a:off x="685800" y="1295400"/>
            <a:ext cx="8001000" cy="5060160"/>
          </a:xfrm>
        </p:spPr>
        <p:txBody>
          <a:bodyPr>
            <a:normAutofit fontScale="70000" lnSpcReduction="20000"/>
          </a:bodyPr>
          <a:lstStyle/>
          <a:p>
            <a:r>
              <a:rPr lang="en-US" sz="2900" dirty="0" smtClean="0">
                <a:solidFill>
                  <a:srgbClr val="FF0000"/>
                </a:solidFill>
              </a:rPr>
              <a:t>Ethical </a:t>
            </a:r>
            <a:r>
              <a:rPr lang="en-US" sz="2900" dirty="0" smtClean="0"/>
              <a:t>– involving or expressing, moral approval or disapproval</a:t>
            </a:r>
          </a:p>
          <a:p>
            <a:pPr>
              <a:buNone/>
            </a:pPr>
            <a:endParaRPr lang="en-US" sz="2900" dirty="0" smtClean="0">
              <a:solidFill>
                <a:srgbClr val="FF0000"/>
              </a:solidFill>
            </a:endParaRPr>
          </a:p>
          <a:p>
            <a:r>
              <a:rPr lang="en-US" sz="2900" dirty="0" smtClean="0">
                <a:solidFill>
                  <a:srgbClr val="FF0000"/>
                </a:solidFill>
              </a:rPr>
              <a:t>Ethics </a:t>
            </a:r>
            <a:r>
              <a:rPr lang="en-US" sz="2900" dirty="0" smtClean="0"/>
              <a:t>– declarations of what is right or wrong and what ought to be</a:t>
            </a:r>
          </a:p>
          <a:p>
            <a:pPr lvl="1"/>
            <a:r>
              <a:rPr lang="en-US" sz="2900" dirty="0" smtClean="0"/>
              <a:t>Deals with concepts of morality, moral duty and obligations, and values regarding what is good and bad</a:t>
            </a:r>
          </a:p>
          <a:p>
            <a:pPr lvl="1"/>
            <a:endParaRPr lang="en-US" sz="2900" dirty="0" smtClean="0"/>
          </a:p>
          <a:p>
            <a:r>
              <a:rPr lang="en-US" sz="2900" dirty="0" smtClean="0">
                <a:solidFill>
                  <a:srgbClr val="FF0000"/>
                </a:solidFill>
              </a:rPr>
              <a:t>Bio-ethics</a:t>
            </a:r>
            <a:r>
              <a:rPr lang="en-US" sz="2900" dirty="0" smtClean="0"/>
              <a:t> - application of ethics to matters of life and death.  </a:t>
            </a:r>
          </a:p>
          <a:p>
            <a:pPr lvl="1"/>
            <a:r>
              <a:rPr lang="en-US" sz="2900" dirty="0" smtClean="0"/>
              <a:t>Implies that a judgment should be made about the rightness or wrongness, goodness or badness, of a given medical or scientific practice.</a:t>
            </a:r>
          </a:p>
          <a:p>
            <a:pPr lvl="1"/>
            <a:endParaRPr lang="en-US" sz="2900" dirty="0" smtClean="0"/>
          </a:p>
          <a:p>
            <a:r>
              <a:rPr lang="en-US" sz="2900" dirty="0" smtClean="0">
                <a:solidFill>
                  <a:srgbClr val="FF0000"/>
                </a:solidFill>
              </a:rPr>
              <a:t>Ethical Dilemma</a:t>
            </a:r>
            <a:r>
              <a:rPr lang="en-US" sz="2900" dirty="0" smtClean="0"/>
              <a:t> – conflict of obligation, loyalties, or  values in which every choice may have good and bad elements and outcomes</a:t>
            </a:r>
          </a:p>
          <a:p>
            <a:pPr lvl="1"/>
            <a:r>
              <a:rPr lang="en-US" sz="2900" i="1" dirty="0" smtClean="0"/>
              <a:t> a difficult </a:t>
            </a:r>
            <a:r>
              <a:rPr lang="en-US" sz="2900" dirty="0" smtClean="0"/>
              <a:t>problem seemingly incapable of a satisfactory solution</a:t>
            </a:r>
          </a:p>
          <a:p>
            <a:pPr lvl="1"/>
            <a:r>
              <a:rPr lang="en-US" sz="2900" dirty="0" smtClean="0"/>
              <a:t>a situation involving a choice between two equally unsatisfactory alternatives.</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Conception of Morality</a:t>
            </a:r>
            <a:endParaRPr lang="en-US" dirty="0"/>
          </a:p>
        </p:txBody>
      </p:sp>
      <p:sp>
        <p:nvSpPr>
          <p:cNvPr id="3" name="Content Placeholder 2"/>
          <p:cNvSpPr>
            <a:spLocks noGrp="1"/>
          </p:cNvSpPr>
          <p:nvPr>
            <p:ph idx="1"/>
          </p:nvPr>
        </p:nvSpPr>
        <p:spPr/>
        <p:txBody>
          <a:bodyPr>
            <a:normAutofit/>
          </a:bodyPr>
          <a:lstStyle/>
          <a:p>
            <a:pPr lvl="0"/>
            <a:r>
              <a:rPr lang="en-US" dirty="0" smtClean="0"/>
              <a:t>We should not "use" people </a:t>
            </a:r>
          </a:p>
          <a:p>
            <a:pPr lvl="0"/>
            <a:r>
              <a:rPr lang="en-US" dirty="0" smtClean="0"/>
              <a:t>We should not kill one person to save another </a:t>
            </a:r>
          </a:p>
          <a:p>
            <a:pPr lvl="0"/>
            <a:r>
              <a:rPr lang="en-US" dirty="0" smtClean="0"/>
              <a:t>We should do what would benefit the people affected by our actions </a:t>
            </a:r>
          </a:p>
          <a:p>
            <a:pPr lvl="0"/>
            <a:r>
              <a:rPr lang="en-US" dirty="0" smtClean="0"/>
              <a:t>Every life is sacred </a:t>
            </a:r>
          </a:p>
          <a:p>
            <a:pPr lvl="0"/>
            <a:r>
              <a:rPr lang="en-US" dirty="0" smtClean="0"/>
              <a:t>It is wrong to discriminate against the handicapped </a:t>
            </a:r>
          </a:p>
          <a:p>
            <a:endParaRPr lang="en-US" dirty="0"/>
          </a:p>
        </p:txBody>
      </p:sp>
      <p:sp>
        <p:nvSpPr>
          <p:cNvPr id="4" name="Footer Placeholder 3"/>
          <p:cNvSpPr>
            <a:spLocks noGrp="1"/>
          </p:cNvSpPr>
          <p:nvPr>
            <p:ph type="ftr" sz="quarter" idx="11"/>
          </p:nvPr>
        </p:nvSpPr>
        <p:spPr/>
        <p:txBody>
          <a:bodyPr/>
          <a:lstStyle/>
          <a:p>
            <a:r>
              <a:rPr lang="en-US" smtClean="0"/>
              <a:t>Rachels, James, (2002), The Elements of Moral Philosophy, 4th ed, McGraw-Hill</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Ethical Principles</a:t>
            </a:r>
            <a:endParaRPr lang="en-US" dirty="0"/>
          </a:p>
        </p:txBody>
      </p:sp>
      <p:sp>
        <p:nvSpPr>
          <p:cNvPr id="3" name="Content Placeholder 2"/>
          <p:cNvSpPr>
            <a:spLocks noGrp="1"/>
          </p:cNvSpPr>
          <p:nvPr>
            <p:ph idx="1"/>
          </p:nvPr>
        </p:nvSpPr>
        <p:spPr/>
        <p:txBody>
          <a:bodyPr>
            <a:normAutofit lnSpcReduction="10000"/>
          </a:bodyPr>
          <a:lstStyle/>
          <a:p>
            <a:r>
              <a:rPr lang="en-US" dirty="0" smtClean="0"/>
              <a:t>Beneficence – to do good</a:t>
            </a:r>
          </a:p>
          <a:p>
            <a:r>
              <a:rPr lang="en-US" dirty="0" smtClean="0"/>
              <a:t>Non-malfeasance – to do no harm</a:t>
            </a:r>
          </a:p>
          <a:p>
            <a:r>
              <a:rPr lang="en-US" dirty="0" smtClean="0"/>
              <a:t>Autonomy – the right to choose</a:t>
            </a:r>
          </a:p>
          <a:p>
            <a:r>
              <a:rPr lang="en-US" dirty="0" smtClean="0"/>
              <a:t>Veracity – truth telling, honesty</a:t>
            </a:r>
          </a:p>
          <a:p>
            <a:r>
              <a:rPr lang="en-US" dirty="0" smtClean="0"/>
              <a:t>Justice – equity, reciprocity, what one deserves</a:t>
            </a:r>
          </a:p>
          <a:p>
            <a:r>
              <a:rPr lang="en-US" dirty="0" smtClean="0"/>
              <a:t>Fidelity – honoring promises and confidences</a:t>
            </a:r>
          </a:p>
          <a:p>
            <a:r>
              <a:rPr lang="en-US" dirty="0" smtClean="0"/>
              <a:t>Professional integrity – the freedom to act according to conscience</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Principals in Health Care</a:t>
            </a:r>
            <a:endParaRPr lang="en-US" dirty="0"/>
          </a:p>
        </p:txBody>
      </p:sp>
      <p:sp>
        <p:nvSpPr>
          <p:cNvPr id="3" name="Content Placeholder 2"/>
          <p:cNvSpPr>
            <a:spLocks noGrp="1"/>
          </p:cNvSpPr>
          <p:nvPr>
            <p:ph idx="1"/>
          </p:nvPr>
        </p:nvSpPr>
        <p:spPr/>
        <p:txBody>
          <a:bodyPr/>
          <a:lstStyle/>
          <a:p>
            <a:r>
              <a:rPr lang="en-US" dirty="0" smtClean="0"/>
              <a:t>Health care providers "ought not to harm" any patient </a:t>
            </a:r>
          </a:p>
          <a:p>
            <a:r>
              <a:rPr lang="en-US" dirty="0" smtClean="0"/>
              <a:t>A care plan should be designed to provide the most "benefit" to the patient </a:t>
            </a:r>
          </a:p>
          <a:p>
            <a:r>
              <a:rPr lang="en-US" dirty="0" smtClean="0"/>
              <a:t>the patient must indicate a willingness to accept the proposed treatment, if the patient is cognitively capable of doing so</a:t>
            </a:r>
          </a:p>
          <a:p>
            <a:r>
              <a:rPr lang="en-US" dirty="0" smtClean="0"/>
              <a:t>medical benefits should be dispensed fairly</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of Ethical Decision Making</a:t>
            </a:r>
            <a:endParaRPr lang="en-US" dirty="0"/>
          </a:p>
        </p:txBody>
      </p:sp>
      <p:sp>
        <p:nvSpPr>
          <p:cNvPr id="3" name="Content Placeholder 2"/>
          <p:cNvSpPr>
            <a:spLocks noGrp="1"/>
          </p:cNvSpPr>
          <p:nvPr>
            <p:ph idx="1"/>
          </p:nvPr>
        </p:nvSpPr>
        <p:spPr/>
        <p:txBody>
          <a:bodyPr/>
          <a:lstStyle/>
          <a:p>
            <a:r>
              <a:rPr lang="en-US" dirty="0" smtClean="0"/>
              <a:t>Gather facts/information </a:t>
            </a:r>
          </a:p>
          <a:p>
            <a:r>
              <a:rPr lang="en-US" dirty="0" smtClean="0"/>
              <a:t>Identify the ethical issues</a:t>
            </a:r>
          </a:p>
          <a:p>
            <a:r>
              <a:rPr lang="en-US" dirty="0" smtClean="0"/>
              <a:t>List options/alternatives</a:t>
            </a:r>
          </a:p>
          <a:p>
            <a:r>
              <a:rPr lang="en-US" dirty="0" smtClean="0"/>
              <a:t>Determine individuals best interest</a:t>
            </a:r>
          </a:p>
          <a:p>
            <a:r>
              <a:rPr lang="en-US" dirty="0" smtClean="0"/>
              <a:t>Make decision and carry it out</a:t>
            </a:r>
          </a:p>
          <a:p>
            <a:r>
              <a:rPr lang="en-US" dirty="0" smtClean="0"/>
              <a:t>Evaluate effectiveness of the decision</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Considerations</a:t>
            </a:r>
            <a:endParaRPr lang="en-US" dirty="0"/>
          </a:p>
        </p:txBody>
      </p:sp>
      <p:sp>
        <p:nvSpPr>
          <p:cNvPr id="3" name="Content Placeholder 2"/>
          <p:cNvSpPr>
            <a:spLocks noGrp="1"/>
          </p:cNvSpPr>
          <p:nvPr>
            <p:ph idx="1"/>
          </p:nvPr>
        </p:nvSpPr>
        <p:spPr/>
        <p:txBody>
          <a:bodyPr/>
          <a:lstStyle/>
          <a:p>
            <a:r>
              <a:rPr lang="en-US" dirty="0" smtClean="0"/>
              <a:t>Others have a different value system</a:t>
            </a:r>
          </a:p>
          <a:p>
            <a:r>
              <a:rPr lang="en-US" dirty="0" smtClean="0"/>
              <a:t>Your values/decisions may not be right for others</a:t>
            </a:r>
          </a:p>
          <a:p>
            <a:r>
              <a:rPr lang="en-US" dirty="0" smtClean="0"/>
              <a:t>“Can do” does not mean “must do”</a:t>
            </a:r>
          </a:p>
          <a:p>
            <a:r>
              <a:rPr lang="en-US" dirty="0" smtClean="0"/>
              <a:t>Family members may have conflicting motives</a:t>
            </a:r>
          </a:p>
          <a:p>
            <a:r>
              <a:rPr lang="en-US" dirty="0" smtClean="0"/>
              <a:t>Resolution may require trained intervention</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Quadrant Method</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i="1" dirty="0"/>
              <a:t>Medical Indications</a:t>
            </a:r>
            <a:r>
              <a:rPr lang="en-US" b="1" dirty="0"/>
              <a:t> </a:t>
            </a:r>
            <a:endParaRPr lang="en-US" b="1" dirty="0" smtClean="0"/>
          </a:p>
          <a:p>
            <a:pPr lvl="1"/>
            <a:r>
              <a:rPr lang="en-US" dirty="0" smtClean="0"/>
              <a:t>A </a:t>
            </a:r>
            <a:r>
              <a:rPr lang="en-US" dirty="0"/>
              <a:t>review of diagnosis and treatment options </a:t>
            </a:r>
          </a:p>
          <a:p>
            <a:pPr lvl="0"/>
            <a:r>
              <a:rPr lang="en-US" b="1" i="1" dirty="0"/>
              <a:t>Patient </a:t>
            </a:r>
            <a:r>
              <a:rPr lang="en-US" b="1" i="1" dirty="0" smtClean="0"/>
              <a:t>Preferences</a:t>
            </a:r>
          </a:p>
          <a:p>
            <a:pPr lvl="1"/>
            <a:r>
              <a:rPr lang="en-US" dirty="0" smtClean="0"/>
              <a:t>The </a:t>
            </a:r>
            <a:r>
              <a:rPr lang="en-US" dirty="0"/>
              <a:t>patient's values are integral to the encounter. </a:t>
            </a:r>
          </a:p>
          <a:p>
            <a:pPr lvl="0"/>
            <a:r>
              <a:rPr lang="en-US" b="1" i="1" dirty="0"/>
              <a:t>Quality of </a:t>
            </a:r>
            <a:r>
              <a:rPr lang="en-US" b="1" i="1" dirty="0" smtClean="0"/>
              <a:t>Life</a:t>
            </a:r>
          </a:p>
          <a:p>
            <a:pPr lvl="1"/>
            <a:r>
              <a:rPr lang="en-US" dirty="0" smtClean="0"/>
              <a:t>the </a:t>
            </a:r>
            <a:r>
              <a:rPr lang="en-US" dirty="0"/>
              <a:t>objective of all clinical encounters is to improve, or at least address, quality of life for the patient </a:t>
            </a:r>
          </a:p>
          <a:p>
            <a:pPr lvl="0"/>
            <a:r>
              <a:rPr lang="en-US" b="1" i="1" dirty="0"/>
              <a:t>Contextual Features</a:t>
            </a:r>
            <a:r>
              <a:rPr lang="en-US" b="1" dirty="0"/>
              <a:t> </a:t>
            </a:r>
            <a:endParaRPr lang="en-US" b="1" dirty="0" smtClean="0"/>
          </a:p>
          <a:p>
            <a:pPr lvl="1"/>
            <a:r>
              <a:rPr lang="en-US" dirty="0" smtClean="0"/>
              <a:t>all </a:t>
            </a:r>
            <a:r>
              <a:rPr lang="en-US" dirty="0"/>
              <a:t>clinical encounters occur in a wider context beyond physician and patient, to include family, the law, hospital policy, insurance </a:t>
            </a:r>
            <a:r>
              <a:rPr lang="en-US" dirty="0" smtClean="0"/>
              <a:t>companies… </a:t>
            </a:r>
            <a:endParaRPr lang="en-US" dirty="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685800"/>
          </a:xfrm>
        </p:spPr>
        <p:txBody>
          <a:bodyPr/>
          <a:lstStyle/>
          <a:p>
            <a:r>
              <a:rPr lang="en-US" dirty="0"/>
              <a:t>Living Will</a:t>
            </a:r>
          </a:p>
        </p:txBody>
      </p:sp>
      <p:sp>
        <p:nvSpPr>
          <p:cNvPr id="3" name="Content Placeholder 2"/>
          <p:cNvSpPr>
            <a:spLocks noGrp="1"/>
          </p:cNvSpPr>
          <p:nvPr>
            <p:ph idx="1"/>
          </p:nvPr>
        </p:nvSpPr>
        <p:spPr>
          <a:xfrm>
            <a:off x="914400" y="1066800"/>
            <a:ext cx="7772400" cy="5562600"/>
          </a:xfrm>
        </p:spPr>
        <p:txBody>
          <a:bodyPr>
            <a:normAutofit fontScale="70000" lnSpcReduction="20000"/>
          </a:bodyPr>
          <a:lstStyle/>
          <a:p>
            <a:pPr lvl="0"/>
            <a:r>
              <a:rPr lang="en-US" dirty="0" smtClean="0"/>
              <a:t>Document describing </a:t>
            </a:r>
            <a:r>
              <a:rPr lang="en-US" dirty="0"/>
              <a:t>the kind of medical care </a:t>
            </a:r>
            <a:r>
              <a:rPr lang="en-US" dirty="0" smtClean="0"/>
              <a:t>desired </a:t>
            </a:r>
            <a:r>
              <a:rPr lang="en-US" dirty="0"/>
              <a:t>or </a:t>
            </a:r>
            <a:r>
              <a:rPr lang="en-US" dirty="0" smtClean="0"/>
              <a:t>not desired if unable </a:t>
            </a:r>
            <a:r>
              <a:rPr lang="en-US" dirty="0"/>
              <a:t>to make </a:t>
            </a:r>
            <a:r>
              <a:rPr lang="en-US" dirty="0" smtClean="0"/>
              <a:t>own </a:t>
            </a:r>
            <a:r>
              <a:rPr lang="en-US" dirty="0"/>
              <a:t>decisions and is  terminally ill or in a persistent vegetative state.</a:t>
            </a:r>
          </a:p>
          <a:p>
            <a:pPr lvl="0"/>
            <a:endParaRPr lang="en-US" dirty="0" smtClean="0"/>
          </a:p>
          <a:p>
            <a:pPr lvl="0"/>
            <a:r>
              <a:rPr lang="en-US" dirty="0" smtClean="0"/>
              <a:t>Takes </a:t>
            </a:r>
            <a:r>
              <a:rPr lang="en-US" dirty="0"/>
              <a:t>effect when </a:t>
            </a:r>
            <a:r>
              <a:rPr lang="en-US" dirty="0" smtClean="0"/>
              <a:t>unable </a:t>
            </a:r>
            <a:r>
              <a:rPr lang="en-US" dirty="0"/>
              <a:t>to communicate in any other manner.</a:t>
            </a:r>
          </a:p>
          <a:p>
            <a:pPr lvl="0"/>
            <a:endParaRPr lang="en-US" dirty="0" smtClean="0"/>
          </a:p>
          <a:p>
            <a:pPr lvl="0"/>
            <a:r>
              <a:rPr lang="en-US" dirty="0" smtClean="0"/>
              <a:t>Describes </a:t>
            </a:r>
            <a:r>
              <a:rPr lang="en-US" dirty="0"/>
              <a:t>wishes regarding withholding or withdrawal of life-sustaining treatment, artificially administered nutrition and hydration and pain medication.  </a:t>
            </a:r>
            <a:endParaRPr lang="en-US" dirty="0" smtClean="0"/>
          </a:p>
          <a:p>
            <a:pPr lvl="0"/>
            <a:endParaRPr lang="en-US" dirty="0" smtClean="0"/>
          </a:p>
          <a:p>
            <a:pPr lvl="0"/>
            <a:r>
              <a:rPr lang="en-US" dirty="0" smtClean="0"/>
              <a:t>The </a:t>
            </a:r>
            <a:r>
              <a:rPr lang="en-US" dirty="0"/>
              <a:t>declaration may be executed at any time by an adult of sound mind</a:t>
            </a:r>
            <a:r>
              <a:rPr lang="en-US" dirty="0" smtClean="0"/>
              <a:t>.</a:t>
            </a:r>
          </a:p>
          <a:p>
            <a:pPr lvl="0"/>
            <a:endParaRPr lang="en-US" dirty="0"/>
          </a:p>
          <a:p>
            <a:pPr lvl="0"/>
            <a:r>
              <a:rPr lang="en-US" dirty="0"/>
              <a:t>Signed by the individual or another person at the individuals direction and witnessed by two adults or a Notary Public</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152400"/>
          <a:ext cx="7543800" cy="6248400"/>
        </p:xfrm>
        <a:graphic>
          <a:graphicData uri="http://schemas.openxmlformats.org/drawingml/2006/table">
            <a:tbl>
              <a:tblPr/>
              <a:tblGrid>
                <a:gridCol w="3771900"/>
                <a:gridCol w="3771900"/>
              </a:tblGrid>
              <a:tr h="3436620">
                <a:tc>
                  <a:txBody>
                    <a:bodyPr/>
                    <a:lstStyle/>
                    <a:p>
                      <a:pPr marL="0" marR="0">
                        <a:spcBef>
                          <a:spcPts val="0"/>
                        </a:spcBef>
                        <a:spcAft>
                          <a:spcPts val="0"/>
                        </a:spcAft>
                      </a:pPr>
                      <a:r>
                        <a:rPr lang="en-US" sz="1600" b="1" dirty="0">
                          <a:solidFill>
                            <a:srgbClr val="0000FF"/>
                          </a:solidFill>
                          <a:latin typeface="Times New Roman"/>
                          <a:ea typeface="Times New Roman"/>
                        </a:rPr>
                        <a:t>Medical Indications:</a:t>
                      </a:r>
                      <a:r>
                        <a:rPr lang="en-US" sz="1600" dirty="0">
                          <a:latin typeface="Times New Roman"/>
                          <a:ea typeface="Times New Roman"/>
                        </a:rPr>
                        <a:t> </a:t>
                      </a:r>
                    </a:p>
                    <a:p>
                      <a:pPr marL="0" marR="0">
                        <a:spcBef>
                          <a:spcPts val="0"/>
                        </a:spcBef>
                        <a:spcAft>
                          <a:spcPts val="0"/>
                        </a:spcAft>
                      </a:pPr>
                      <a:r>
                        <a:rPr lang="en-US" sz="1600" dirty="0">
                          <a:latin typeface="Times New Roman"/>
                          <a:ea typeface="Times New Roman"/>
                        </a:rPr>
                        <a:t>Consider each medical condition and its proposed treatment. Ask the following questions: </a:t>
                      </a:r>
                    </a:p>
                    <a:p>
                      <a:pPr marL="342900" marR="0" lvl="0" indent="-342900">
                        <a:spcBef>
                          <a:spcPts val="0"/>
                        </a:spcBef>
                        <a:spcAft>
                          <a:spcPts val="0"/>
                        </a:spcAft>
                        <a:buFont typeface="+mj-lt"/>
                        <a:buAutoNum type="arabicPeriod"/>
                      </a:pPr>
                      <a:r>
                        <a:rPr lang="en-US" sz="1600" dirty="0">
                          <a:latin typeface="Times New Roman"/>
                          <a:ea typeface="Times New Roman"/>
                        </a:rPr>
                        <a:t>Does it fulfill any of the goals of medicine? </a:t>
                      </a:r>
                    </a:p>
                    <a:p>
                      <a:pPr marL="342900" marR="0" lvl="0" indent="-342900">
                        <a:spcBef>
                          <a:spcPts val="0"/>
                        </a:spcBef>
                        <a:spcAft>
                          <a:spcPts val="0"/>
                        </a:spcAft>
                        <a:buFont typeface="+mj-lt"/>
                        <a:buAutoNum type="arabicPeriod"/>
                      </a:pPr>
                      <a:r>
                        <a:rPr lang="en-US" sz="1600" dirty="0">
                          <a:latin typeface="Times New Roman"/>
                          <a:ea typeface="Times New Roman"/>
                        </a:rPr>
                        <a:t>With what likelihood? </a:t>
                      </a:r>
                    </a:p>
                    <a:p>
                      <a:pPr marL="342900" marR="0" lvl="0" indent="-342900">
                        <a:spcBef>
                          <a:spcPts val="0"/>
                        </a:spcBef>
                        <a:spcAft>
                          <a:spcPts val="0"/>
                        </a:spcAft>
                        <a:buFont typeface="+mj-lt"/>
                        <a:buAutoNum type="arabicPeriod"/>
                      </a:pPr>
                      <a:r>
                        <a:rPr lang="en-US" sz="1600" dirty="0">
                          <a:latin typeface="Times New Roman"/>
                          <a:ea typeface="Times New Roman"/>
                        </a:rPr>
                        <a:t>If not, is the </a:t>
                      </a:r>
                      <a:r>
                        <a:rPr lang="en-US" sz="1600" dirty="0" smtClean="0">
                          <a:latin typeface="Times New Roman"/>
                          <a:ea typeface="Times New Roman"/>
                        </a:rPr>
                        <a:t>proposed </a:t>
                      </a:r>
                      <a:r>
                        <a:rPr lang="en-US" sz="1600" dirty="0">
                          <a:latin typeface="Times New Roman"/>
                          <a:ea typeface="Times New Roman"/>
                        </a:rPr>
                        <a:t>treatment futile? </a:t>
                      </a:r>
                    </a:p>
                  </a:txBody>
                  <a:tcPr marL="0" marR="0"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b="1" dirty="0">
                          <a:solidFill>
                            <a:srgbClr val="0000FF"/>
                          </a:solidFill>
                          <a:latin typeface="Times New Roman"/>
                          <a:ea typeface="Times New Roman"/>
                        </a:rPr>
                        <a:t>Patient Preferences:</a:t>
                      </a:r>
                      <a:r>
                        <a:rPr lang="en-US" sz="1600" dirty="0">
                          <a:latin typeface="Times New Roman"/>
                          <a:ea typeface="Times New Roman"/>
                        </a:rPr>
                        <a:t> </a:t>
                      </a:r>
                    </a:p>
                    <a:p>
                      <a:pPr marL="0" marR="0">
                        <a:spcBef>
                          <a:spcPts val="0"/>
                        </a:spcBef>
                        <a:spcAft>
                          <a:spcPts val="0"/>
                        </a:spcAft>
                      </a:pPr>
                      <a:r>
                        <a:rPr lang="en-US" sz="1600" dirty="0">
                          <a:latin typeface="Times New Roman"/>
                          <a:ea typeface="Times New Roman"/>
                        </a:rPr>
                        <a:t>Address the following: </a:t>
                      </a:r>
                    </a:p>
                    <a:p>
                      <a:pPr marL="342900" marR="0" lvl="0" indent="-342900">
                        <a:spcBef>
                          <a:spcPts val="0"/>
                        </a:spcBef>
                        <a:spcAft>
                          <a:spcPts val="0"/>
                        </a:spcAft>
                        <a:buFont typeface="+mj-lt"/>
                        <a:buAutoNum type="arabicPeriod"/>
                      </a:pPr>
                      <a:r>
                        <a:rPr lang="en-US" sz="1600" dirty="0">
                          <a:latin typeface="Times New Roman"/>
                          <a:ea typeface="Times New Roman"/>
                        </a:rPr>
                        <a:t>What does the patient want? </a:t>
                      </a:r>
                    </a:p>
                    <a:p>
                      <a:pPr marL="342900" marR="0" lvl="0" indent="-342900">
                        <a:spcBef>
                          <a:spcPts val="0"/>
                        </a:spcBef>
                        <a:spcAft>
                          <a:spcPts val="0"/>
                        </a:spcAft>
                        <a:buFont typeface="+mj-lt"/>
                        <a:buAutoNum type="arabicPeriod"/>
                      </a:pPr>
                      <a:r>
                        <a:rPr lang="en-US" sz="1600" dirty="0">
                          <a:latin typeface="Times New Roman"/>
                          <a:ea typeface="Times New Roman"/>
                        </a:rPr>
                        <a:t>Does the patient have the capacity to decide? If not, who will decide for the patient? </a:t>
                      </a:r>
                    </a:p>
                    <a:p>
                      <a:pPr marL="342900" marR="0" lvl="0" indent="-342900">
                        <a:spcBef>
                          <a:spcPts val="0"/>
                        </a:spcBef>
                        <a:spcAft>
                          <a:spcPts val="0"/>
                        </a:spcAft>
                        <a:buFont typeface="+mj-lt"/>
                        <a:buAutoNum type="arabicPeriod"/>
                      </a:pPr>
                      <a:r>
                        <a:rPr lang="en-US" sz="1600" dirty="0">
                          <a:latin typeface="Times New Roman"/>
                          <a:ea typeface="Times New Roman"/>
                        </a:rPr>
                        <a:t>Do the patient's wishes reflect a process that is </a:t>
                      </a:r>
                    </a:p>
                    <a:p>
                      <a:pPr marL="342900" marR="0" lvl="0" indent="-342900">
                        <a:spcBef>
                          <a:spcPts val="0"/>
                        </a:spcBef>
                        <a:spcAft>
                          <a:spcPts val="0"/>
                        </a:spcAft>
                        <a:buFont typeface="+mj-lt"/>
                        <a:buAutoNum type="arabicPeriod"/>
                      </a:pPr>
                      <a:r>
                        <a:rPr lang="en-US" sz="1600" dirty="0">
                          <a:latin typeface="Times New Roman"/>
                          <a:ea typeface="Times New Roman"/>
                        </a:rPr>
                        <a:t>informed? </a:t>
                      </a:r>
                    </a:p>
                    <a:p>
                      <a:pPr marL="342900" marR="0" lvl="0" indent="-342900">
                        <a:spcBef>
                          <a:spcPts val="0"/>
                        </a:spcBef>
                        <a:spcAft>
                          <a:spcPts val="0"/>
                        </a:spcAft>
                        <a:buFont typeface="+mj-lt"/>
                        <a:buAutoNum type="arabicPeriod"/>
                      </a:pPr>
                      <a:r>
                        <a:rPr lang="en-US" sz="1600" dirty="0">
                          <a:latin typeface="Times New Roman"/>
                          <a:ea typeface="Times New Roman"/>
                        </a:rPr>
                        <a:t>understood? </a:t>
                      </a:r>
                    </a:p>
                    <a:p>
                      <a:pPr marL="342900" marR="0" lvl="0" indent="-342900">
                        <a:spcBef>
                          <a:spcPts val="0"/>
                        </a:spcBef>
                        <a:spcAft>
                          <a:spcPts val="0"/>
                        </a:spcAft>
                        <a:buFont typeface="+mj-lt"/>
                        <a:buAutoNum type="arabicPeriod"/>
                      </a:pPr>
                      <a:r>
                        <a:rPr lang="en-US" sz="1600" dirty="0">
                          <a:latin typeface="Times New Roman"/>
                          <a:ea typeface="Times New Roman"/>
                        </a:rPr>
                        <a:t>voluntary? </a:t>
                      </a: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2811780">
                <a:tc>
                  <a:txBody>
                    <a:bodyPr/>
                    <a:lstStyle/>
                    <a:p>
                      <a:pPr marL="0" marR="0">
                        <a:spcBef>
                          <a:spcPts val="0"/>
                        </a:spcBef>
                        <a:spcAft>
                          <a:spcPts val="0"/>
                        </a:spcAft>
                      </a:pPr>
                      <a:r>
                        <a:rPr lang="en-US" sz="1600" b="1" dirty="0">
                          <a:solidFill>
                            <a:srgbClr val="0000FF"/>
                          </a:solidFill>
                          <a:latin typeface="Times New Roman"/>
                          <a:ea typeface="Times New Roman"/>
                        </a:rPr>
                        <a:t>Quality of Life:</a:t>
                      </a:r>
                      <a:r>
                        <a:rPr lang="en-US" sz="1600" dirty="0">
                          <a:latin typeface="Times New Roman"/>
                          <a:ea typeface="Times New Roman"/>
                        </a:rPr>
                        <a:t> </a:t>
                      </a:r>
                    </a:p>
                    <a:p>
                      <a:pPr marL="342900" marR="0" lvl="0" indent="-342900">
                        <a:spcBef>
                          <a:spcPts val="0"/>
                        </a:spcBef>
                        <a:spcAft>
                          <a:spcPts val="0"/>
                        </a:spcAft>
                        <a:buFont typeface="+mj-lt"/>
                        <a:buAutoNum type="arabicPeriod"/>
                      </a:pPr>
                      <a:r>
                        <a:rPr lang="en-US" sz="1600" dirty="0">
                          <a:latin typeface="Times New Roman"/>
                          <a:ea typeface="Times New Roman"/>
                        </a:rPr>
                        <a:t>Describe the Patient's quality of life </a:t>
                      </a:r>
                      <a:r>
                        <a:rPr lang="en-US" sz="1600" b="1" dirty="0">
                          <a:latin typeface="Times New Roman"/>
                          <a:ea typeface="Times New Roman"/>
                        </a:rPr>
                        <a:t>in the patient's terms.</a:t>
                      </a:r>
                      <a:r>
                        <a:rPr lang="en-US" sz="1600" dirty="0">
                          <a:latin typeface="Times New Roman"/>
                          <a:ea typeface="Times New Roman"/>
                        </a:rPr>
                        <a:t> </a:t>
                      </a:r>
                    </a:p>
                    <a:p>
                      <a:pPr marL="342900" marR="0" lvl="0" indent="-342900">
                        <a:spcBef>
                          <a:spcPts val="0"/>
                        </a:spcBef>
                        <a:spcAft>
                          <a:spcPts val="0"/>
                        </a:spcAft>
                        <a:buFont typeface="+mj-lt"/>
                        <a:buAutoNum type="arabicPeriod"/>
                      </a:pPr>
                      <a:r>
                        <a:rPr lang="en-US" sz="1600" dirty="0">
                          <a:latin typeface="Times New Roman"/>
                          <a:ea typeface="Times New Roman"/>
                        </a:rPr>
                        <a:t>What is the patient's subjective acceptance of likely quality of life? </a:t>
                      </a:r>
                    </a:p>
                    <a:p>
                      <a:pPr marL="342900" marR="0" lvl="0" indent="-342900">
                        <a:spcBef>
                          <a:spcPts val="0"/>
                        </a:spcBef>
                        <a:spcAft>
                          <a:spcPts val="0"/>
                        </a:spcAft>
                        <a:buFont typeface="+mj-lt"/>
                        <a:buAutoNum type="arabicPeriod"/>
                      </a:pPr>
                      <a:r>
                        <a:rPr lang="en-US" sz="1600" dirty="0">
                          <a:latin typeface="Times New Roman"/>
                          <a:ea typeface="Times New Roman"/>
                        </a:rPr>
                        <a:t>What are the views of the care providers about the quality of life? </a:t>
                      </a:r>
                    </a:p>
                    <a:p>
                      <a:pPr marL="342900" marR="0" lvl="0" indent="-342900">
                        <a:spcBef>
                          <a:spcPts val="0"/>
                        </a:spcBef>
                        <a:spcAft>
                          <a:spcPts val="0"/>
                        </a:spcAft>
                        <a:buFont typeface="+mj-lt"/>
                        <a:buAutoNum type="arabicPeriod"/>
                      </a:pPr>
                      <a:r>
                        <a:rPr lang="en-US" sz="1600" dirty="0">
                          <a:latin typeface="Times New Roman"/>
                          <a:ea typeface="Times New Roman"/>
                        </a:rPr>
                        <a:t>Is quality of life "less than minimal?" (i.e., qualitative futility) </a:t>
                      </a: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b="1" dirty="0">
                          <a:solidFill>
                            <a:srgbClr val="0000FF"/>
                          </a:solidFill>
                          <a:latin typeface="Times New Roman"/>
                          <a:ea typeface="Times New Roman"/>
                        </a:rPr>
                        <a:t>Contextual Features:</a:t>
                      </a:r>
                      <a:r>
                        <a:rPr lang="en-US" sz="1600" dirty="0">
                          <a:latin typeface="Times New Roman"/>
                          <a:ea typeface="Times New Roman"/>
                        </a:rPr>
                        <a:t> </a:t>
                      </a:r>
                    </a:p>
                    <a:p>
                      <a:pPr marL="0" marR="0">
                        <a:spcBef>
                          <a:spcPts val="0"/>
                        </a:spcBef>
                        <a:spcAft>
                          <a:spcPts val="0"/>
                        </a:spcAft>
                      </a:pPr>
                      <a:r>
                        <a:rPr lang="en-US" sz="1600" dirty="0">
                          <a:latin typeface="Times New Roman"/>
                          <a:ea typeface="Times New Roman"/>
                        </a:rPr>
                        <a:t>Social, legal, </a:t>
                      </a:r>
                      <a:r>
                        <a:rPr lang="en-US" sz="1600" dirty="0" err="1">
                          <a:latin typeface="Times New Roman"/>
                          <a:ea typeface="Times New Roman"/>
                        </a:rPr>
                        <a:t>economic,and</a:t>
                      </a:r>
                      <a:r>
                        <a:rPr lang="en-US" sz="1600" dirty="0">
                          <a:latin typeface="Times New Roman"/>
                          <a:ea typeface="Times New Roman"/>
                        </a:rPr>
                        <a:t> institutional circumstances in the case that can: </a:t>
                      </a:r>
                    </a:p>
                    <a:p>
                      <a:pPr marL="342900" marR="0" lvl="0" indent="-342900">
                        <a:spcBef>
                          <a:spcPts val="0"/>
                        </a:spcBef>
                        <a:spcAft>
                          <a:spcPts val="0"/>
                        </a:spcAft>
                        <a:buFont typeface="+mj-lt"/>
                        <a:buAutoNum type="arabicPeriod"/>
                      </a:pPr>
                      <a:r>
                        <a:rPr lang="en-US" sz="1600" dirty="0">
                          <a:latin typeface="Times New Roman"/>
                          <a:ea typeface="Times New Roman"/>
                        </a:rPr>
                        <a:t>influence the decision </a:t>
                      </a:r>
                    </a:p>
                    <a:p>
                      <a:pPr marL="342900" marR="0" lvl="0" indent="-342900">
                        <a:spcBef>
                          <a:spcPts val="0"/>
                        </a:spcBef>
                        <a:spcAft>
                          <a:spcPts val="0"/>
                        </a:spcAft>
                        <a:buFont typeface="+mj-lt"/>
                        <a:buAutoNum type="arabicPeriod"/>
                      </a:pPr>
                      <a:r>
                        <a:rPr lang="en-US" sz="1600" dirty="0">
                          <a:latin typeface="Times New Roman"/>
                          <a:ea typeface="Times New Roman"/>
                        </a:rPr>
                        <a:t>be influenced by the decision </a:t>
                      </a:r>
                    </a:p>
                    <a:p>
                      <a:pPr marL="0" marR="0">
                        <a:spcBef>
                          <a:spcPts val="0"/>
                        </a:spcBef>
                        <a:spcAft>
                          <a:spcPts val="0"/>
                        </a:spcAft>
                      </a:pPr>
                      <a:r>
                        <a:rPr lang="en-US" sz="1600" dirty="0">
                          <a:latin typeface="Times New Roman"/>
                          <a:ea typeface="Times New Roman"/>
                        </a:rPr>
                        <a:t>e.g., inability to pay for treatment; inadequate social support </a:t>
                      </a: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Ask</a:t>
            </a:r>
            <a:endParaRPr lang="en-US" dirty="0"/>
          </a:p>
        </p:txBody>
      </p:sp>
      <p:sp>
        <p:nvSpPr>
          <p:cNvPr id="3" name="Content Placeholder 2"/>
          <p:cNvSpPr>
            <a:spLocks noGrp="1"/>
          </p:cNvSpPr>
          <p:nvPr>
            <p:ph idx="1"/>
          </p:nvPr>
        </p:nvSpPr>
        <p:spPr/>
        <p:txBody>
          <a:bodyPr>
            <a:normAutofit fontScale="70000" lnSpcReduction="20000"/>
          </a:bodyPr>
          <a:lstStyle/>
          <a:p>
            <a:pPr lvl="0"/>
            <a:r>
              <a:rPr lang="en-US" dirty="0"/>
              <a:t>What is at issue? </a:t>
            </a:r>
          </a:p>
          <a:p>
            <a:pPr lvl="0"/>
            <a:r>
              <a:rPr lang="en-US" dirty="0"/>
              <a:t>Where is the conflict? </a:t>
            </a:r>
          </a:p>
          <a:p>
            <a:pPr lvl="0"/>
            <a:r>
              <a:rPr lang="en-US" dirty="0"/>
              <a:t>What is this a case of? </a:t>
            </a:r>
            <a:endParaRPr lang="en-US" dirty="0" smtClean="0"/>
          </a:p>
          <a:p>
            <a:pPr lvl="1"/>
            <a:r>
              <a:rPr lang="en-US" dirty="0" smtClean="0"/>
              <a:t>(</a:t>
            </a:r>
            <a:r>
              <a:rPr lang="en-US" dirty="0"/>
              <a:t>e.g., Is it a case of "refusal of potentially life-sustaining treatment by a competent patient"?) </a:t>
            </a:r>
          </a:p>
          <a:p>
            <a:pPr lvl="0"/>
            <a:r>
              <a:rPr lang="en-US" dirty="0"/>
              <a:t>What do we know about other cases like this one? Is there clear precedent? </a:t>
            </a:r>
            <a:endParaRPr lang="en-US" dirty="0" smtClean="0"/>
          </a:p>
          <a:p>
            <a:pPr lvl="0"/>
            <a:r>
              <a:rPr lang="en-US" dirty="0" smtClean="0"/>
              <a:t>Is this a </a:t>
            </a:r>
            <a:r>
              <a:rPr lang="en-US" dirty="0"/>
              <a:t>paradigm </a:t>
            </a:r>
            <a:r>
              <a:rPr lang="en-US" dirty="0" smtClean="0"/>
              <a:t>case? </a:t>
            </a:r>
            <a:r>
              <a:rPr lang="en-US" dirty="0"/>
              <a:t>A paradigm case is one in which the facts of the case are very clear cut and there has been much professional and/or public agreement about the resolution of the case. </a:t>
            </a:r>
          </a:p>
          <a:p>
            <a:pPr lvl="0"/>
            <a:r>
              <a:rPr lang="en-US" dirty="0"/>
              <a:t>How is the present case similar to the paradigm case? How is it different? Is it similar (or different) in ethically significant ways? </a:t>
            </a:r>
          </a:p>
          <a:p>
            <a:pPr lvl="0"/>
            <a:r>
              <a:rPr lang="en-US" dirty="0"/>
              <a:t>The resolution in any particular case will depend on the facts of that case. </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04800"/>
            <a:ext cx="8382000" cy="6186309"/>
          </a:xfrm>
          <a:prstGeom prst="rect">
            <a:avLst/>
          </a:prstGeom>
        </p:spPr>
        <p:txBody>
          <a:bodyPr wrap="square">
            <a:spAutoFit/>
          </a:bodyPr>
          <a:lstStyle/>
          <a:p>
            <a:r>
              <a:rPr lang="en-US" dirty="0" smtClean="0"/>
              <a:t>Mr. L, age 71, had been in the skilled nursing facility for three weeks after suffering a very severe stroke. He has a tracheostomy (not ventilator dependent) and rarely leaves his bed. He has several infections that respond well to therapy. He communicates by whispering and writing.  Many staff members observe that Mr. L seems depressed. He has never been treated for clinical depression. His spouse of nearly 50 years, Mrs.</a:t>
            </a:r>
          </a:p>
          <a:p>
            <a:r>
              <a:rPr lang="en-US" dirty="0" smtClean="0"/>
              <a:t>L, visits him faithfully. She feeds him his lunch and dinner by spoon. She is a much admired visitor and often brings gifts for the staff. She is a “lovely woman, truly devoted to her husband,” in the words of the staff social worker.</a:t>
            </a:r>
          </a:p>
          <a:p>
            <a:r>
              <a:rPr lang="en-US" dirty="0" smtClean="0"/>
              <a:t>Mr. L was offered an opportunity to complete an advance directive. He chose to fill out only a Durable Power of Attorney for Health Care. He named his wife as his surrogate decision maker should he lose decisional capacity. Mr. L’s Health Care Proxy was filed in his chart. In a subsequent discussion with his physician, he requested that no cardiopulmonary resuscitation be attempted were he to suffer an arrest. The Do Not Resuscitate order was also appropriately charted.  Later, however, Mr. L told his nurse that “when the time comes, I don’t want a feeding tube. I would rather starve to death.” The nurse reported this statement to the physician. The physician brought up the matter the next day with both Mr. L and his wife. This time Mr. L said nothing. His wife stated, “Well, you know, his mind wanders sometimes.  I know that he would not want to die without food or water.”  Later, outside of the patient’s room, Mrs. L told the nurse and doctor, “I don’t really care what he says. He doesn’t know what he wants. I could never let him die that way. We would both go straight to hell. If he does have another stroke, I will become the decision maker. So it really doesn’t matter anyhow.”</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772400" cy="609600"/>
          </a:xfrm>
        </p:spPr>
        <p:txBody>
          <a:bodyPr/>
          <a:lstStyle/>
          <a:p>
            <a:r>
              <a:rPr lang="en-US" sz="3200" dirty="0" smtClean="0"/>
              <a:t>Living Will: Definitions</a:t>
            </a:r>
            <a:endParaRPr lang="en-US" sz="3200" dirty="0"/>
          </a:p>
        </p:txBody>
      </p:sp>
      <p:sp>
        <p:nvSpPr>
          <p:cNvPr id="3" name="Content Placeholder 2"/>
          <p:cNvSpPr>
            <a:spLocks noGrp="1"/>
          </p:cNvSpPr>
          <p:nvPr>
            <p:ph idx="1"/>
          </p:nvPr>
        </p:nvSpPr>
        <p:spPr>
          <a:xfrm>
            <a:off x="533400" y="838200"/>
            <a:ext cx="8229600" cy="5440363"/>
          </a:xfrm>
        </p:spPr>
        <p:txBody>
          <a:bodyPr>
            <a:noAutofit/>
          </a:bodyPr>
          <a:lstStyle/>
          <a:p>
            <a:pPr>
              <a:buNone/>
            </a:pPr>
            <a:r>
              <a:rPr lang="en-US" sz="2000" b="1" i="1" dirty="0" smtClean="0"/>
              <a:t>Incapable</a:t>
            </a:r>
            <a:r>
              <a:rPr lang="en-US" sz="2000" i="1" dirty="0" smtClean="0"/>
              <a:t> </a:t>
            </a:r>
          </a:p>
          <a:p>
            <a:pPr lvl="1"/>
            <a:r>
              <a:rPr lang="en-US" sz="1800" dirty="0" smtClean="0"/>
              <a:t>Inability to understand and appreciate the nature and consequences of health care decisions, including the benefits of, risk of, and alternatives to any proposed health care or the inability to communicate in any manner an informed health care decision. </a:t>
            </a:r>
          </a:p>
          <a:p>
            <a:pPr>
              <a:buNone/>
            </a:pPr>
            <a:r>
              <a:rPr lang="en-US" sz="1600" dirty="0" smtClean="0"/>
              <a:t>  </a:t>
            </a:r>
            <a:r>
              <a:rPr lang="en-US" sz="1600" b="1" i="1" dirty="0" smtClean="0"/>
              <a:t>Life-sustaining Treatment</a:t>
            </a:r>
            <a:r>
              <a:rPr lang="en-US" sz="1600" i="1" dirty="0" smtClean="0"/>
              <a:t> </a:t>
            </a:r>
          </a:p>
          <a:p>
            <a:pPr lvl="1"/>
            <a:r>
              <a:rPr lang="en-US" sz="1600" dirty="0" smtClean="0"/>
              <a:t>Any medical procedure or intervention that, when administered to a patient in a terminal condition or persistent vegetative state, will serve only to prolong the process of dying or maintain the patient in a persistent vegetative state. </a:t>
            </a:r>
          </a:p>
          <a:p>
            <a:pPr lvl="1"/>
            <a:r>
              <a:rPr lang="en-US" sz="1800" dirty="0" smtClean="0"/>
              <a:t>Includes artificially administered nutrition and hydration. </a:t>
            </a:r>
          </a:p>
          <a:p>
            <a:pPr lvl="1"/>
            <a:r>
              <a:rPr lang="en-US" sz="1800" dirty="0" smtClean="0"/>
              <a:t>Does not include routine care necessary to maintain patient comfort or the provision of nutrition and hydration orally. </a:t>
            </a:r>
          </a:p>
          <a:p>
            <a:pPr>
              <a:buNone/>
            </a:pPr>
            <a:r>
              <a:rPr lang="en-US" sz="1600" dirty="0" smtClean="0"/>
              <a:t> </a:t>
            </a:r>
            <a:r>
              <a:rPr lang="en-US" sz="1600" b="1" i="1" dirty="0" smtClean="0"/>
              <a:t>Persistent Vegetative</a:t>
            </a:r>
            <a:r>
              <a:rPr lang="en-US" sz="1600" i="1" dirty="0" smtClean="0"/>
              <a:t> </a:t>
            </a:r>
            <a:r>
              <a:rPr lang="en-US" sz="1600" b="1" i="1" dirty="0" smtClean="0"/>
              <a:t>State</a:t>
            </a:r>
            <a:r>
              <a:rPr lang="en-US" sz="1600" i="1" dirty="0" smtClean="0"/>
              <a:t> </a:t>
            </a:r>
          </a:p>
          <a:p>
            <a:pPr lvl="1"/>
            <a:r>
              <a:rPr lang="en-US" sz="1600" dirty="0" smtClean="0"/>
              <a:t>A medical condition characterized by a total and irreversible loss of consciousness and capacity for cognitive interaction and no reasonable hope of improvement.</a:t>
            </a:r>
          </a:p>
          <a:p>
            <a:pPr>
              <a:buNone/>
            </a:pPr>
            <a:r>
              <a:rPr lang="en-US" sz="1600" i="1" dirty="0" smtClean="0"/>
              <a:t> </a:t>
            </a:r>
            <a:r>
              <a:rPr lang="en-US" sz="1600" b="1" i="1" dirty="0"/>
              <a:t>Terminal </a:t>
            </a:r>
            <a:r>
              <a:rPr lang="en-US" sz="1600" b="1" i="1" dirty="0" smtClean="0"/>
              <a:t>Condition </a:t>
            </a:r>
          </a:p>
          <a:p>
            <a:pPr lvl="1"/>
            <a:r>
              <a:rPr lang="en-US" sz="1600" dirty="0" smtClean="0"/>
              <a:t>an </a:t>
            </a:r>
            <a:r>
              <a:rPr lang="en-US" sz="1600" dirty="0"/>
              <a:t>incurable and irreversible medical condition </a:t>
            </a:r>
            <a:r>
              <a:rPr lang="en-US" sz="1600" dirty="0" smtClean="0"/>
              <a:t> which will </a:t>
            </a:r>
            <a:r>
              <a:rPr lang="en-US" sz="1600" dirty="0"/>
              <a:t>result in death, regardless of the continued application of medical treatment including life-sustaining procedures. </a:t>
            </a:r>
            <a:r>
              <a:rPr lang="en-US" sz="1600" dirty="0" smtClean="0"/>
              <a:t> </a:t>
            </a:r>
          </a:p>
          <a:p>
            <a:pPr lvl="1">
              <a:buNone/>
            </a:pPr>
            <a:endParaRPr lang="en-US" sz="1600" dirty="0"/>
          </a:p>
          <a:p>
            <a:pPr lvl="1"/>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Will</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i="1" dirty="0"/>
              <a:t>A Living Will Declaration is operative when</a:t>
            </a:r>
            <a:endParaRPr lang="en-US" b="1" dirty="0"/>
          </a:p>
          <a:p>
            <a:r>
              <a:rPr lang="en-US" dirty="0" smtClean="0"/>
              <a:t>Communicated </a:t>
            </a:r>
            <a:r>
              <a:rPr lang="en-US" dirty="0"/>
              <a:t>to the physician; </a:t>
            </a:r>
          </a:p>
          <a:p>
            <a:pPr>
              <a:buNone/>
            </a:pPr>
            <a:r>
              <a:rPr lang="en-US" dirty="0"/>
              <a:t> </a:t>
            </a:r>
          </a:p>
          <a:p>
            <a:r>
              <a:rPr lang="en-US" dirty="0" smtClean="0"/>
              <a:t>A </a:t>
            </a:r>
            <a:r>
              <a:rPr lang="en-US" dirty="0"/>
              <a:t>medical determination, documented in the </a:t>
            </a:r>
            <a:r>
              <a:rPr lang="en-US" dirty="0" smtClean="0"/>
              <a:t>medical </a:t>
            </a:r>
            <a:r>
              <a:rPr lang="en-US" dirty="0"/>
              <a:t>record, that the </a:t>
            </a:r>
            <a:r>
              <a:rPr lang="en-US" dirty="0" smtClean="0"/>
              <a:t>person </a:t>
            </a:r>
            <a:r>
              <a:rPr lang="en-US" dirty="0"/>
              <a:t>is incapable of making health care decisions on his or her own behalf. </a:t>
            </a:r>
          </a:p>
          <a:p>
            <a:pPr>
              <a:buNone/>
            </a:pPr>
            <a:r>
              <a:rPr lang="en-US" dirty="0"/>
              <a:t> </a:t>
            </a:r>
          </a:p>
          <a:p>
            <a:r>
              <a:rPr lang="en-US" dirty="0" smtClean="0"/>
              <a:t>A </a:t>
            </a:r>
            <a:r>
              <a:rPr lang="en-US" dirty="0"/>
              <a:t>medical </a:t>
            </a:r>
            <a:r>
              <a:rPr lang="en-US" dirty="0" smtClean="0"/>
              <a:t>determination </a:t>
            </a:r>
            <a:r>
              <a:rPr lang="en-US" dirty="0"/>
              <a:t>that any triggering medical condition stated explicitly or implicitly in the Advance Directive or required by state law is met; </a:t>
            </a:r>
            <a:r>
              <a:rPr lang="en-US" dirty="0" smtClean="0"/>
              <a:t>(terminal </a:t>
            </a:r>
            <a:r>
              <a:rPr lang="en-US" dirty="0"/>
              <a:t>condition or a persistent vegetative </a:t>
            </a:r>
            <a:r>
              <a:rPr lang="en-US" dirty="0" smtClean="0"/>
              <a:t>state</a:t>
            </a:r>
            <a:r>
              <a:rPr lang="en-US" dirty="0"/>
              <a:t>)</a:t>
            </a:r>
          </a:p>
          <a:p>
            <a:pPr>
              <a:buNone/>
            </a:pPr>
            <a:r>
              <a:rPr lang="en-US" dirty="0"/>
              <a:t> </a:t>
            </a:r>
          </a:p>
          <a:p>
            <a:r>
              <a:rPr lang="en-US" dirty="0" smtClean="0"/>
              <a:t>The </a:t>
            </a:r>
            <a:r>
              <a:rPr lang="en-US" dirty="0"/>
              <a:t>attending physician has notified the appropriate </a:t>
            </a:r>
            <a:r>
              <a:rPr lang="en-US" dirty="0" smtClean="0"/>
              <a:t>decision-maker </a:t>
            </a:r>
            <a:r>
              <a:rPr lang="en-US" dirty="0"/>
              <a:t>of his or her determination that the triggering medical conditions are met and of the intent to implement the Advance </a:t>
            </a:r>
            <a:r>
              <a:rPr lang="en-US" dirty="0" smtClean="0"/>
              <a:t>Directive.</a:t>
            </a:r>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2064"/>
            <a:ext cx="7848600" cy="859536"/>
          </a:xfrm>
        </p:spPr>
        <p:txBody>
          <a:bodyPr/>
          <a:lstStyle/>
          <a:p>
            <a:r>
              <a:rPr lang="en-US" sz="2800" dirty="0" smtClean="0"/>
              <a:t>Living Will: </a:t>
            </a:r>
            <a:r>
              <a:rPr lang="en-US" sz="2800" b="1" i="1" dirty="0" smtClean="0"/>
              <a:t>Physician/Provider Duties </a:t>
            </a:r>
            <a:r>
              <a:rPr lang="en-US" b="1" dirty="0" smtClean="0"/>
              <a:t/>
            </a:r>
            <a:br>
              <a:rPr lang="en-US" b="1" dirty="0" smtClean="0"/>
            </a:br>
            <a:endParaRPr lang="en-US" dirty="0"/>
          </a:p>
        </p:txBody>
      </p:sp>
      <p:sp>
        <p:nvSpPr>
          <p:cNvPr id="3" name="Content Placeholder 2"/>
          <p:cNvSpPr>
            <a:spLocks noGrp="1"/>
          </p:cNvSpPr>
          <p:nvPr>
            <p:ph idx="1"/>
          </p:nvPr>
        </p:nvSpPr>
        <p:spPr>
          <a:xfrm>
            <a:off x="914400" y="1371600"/>
            <a:ext cx="7772400" cy="4983960"/>
          </a:xfrm>
        </p:spPr>
        <p:txBody>
          <a:bodyPr>
            <a:normAutofit lnSpcReduction="10000"/>
          </a:bodyPr>
          <a:lstStyle/>
          <a:p>
            <a:pPr lvl="0"/>
            <a:r>
              <a:rPr lang="en-US" dirty="0" smtClean="0"/>
              <a:t>Follow </a:t>
            </a:r>
            <a:r>
              <a:rPr lang="en-US" dirty="0"/>
              <a:t>the living will’s directives</a:t>
            </a:r>
          </a:p>
          <a:p>
            <a:pPr lvl="0"/>
            <a:endParaRPr lang="en-US" dirty="0" smtClean="0"/>
          </a:p>
          <a:p>
            <a:pPr lvl="0"/>
            <a:r>
              <a:rPr lang="en-US" dirty="0" smtClean="0"/>
              <a:t>If </a:t>
            </a:r>
            <a:r>
              <a:rPr lang="en-US" dirty="0"/>
              <a:t>unwilling to comply the physician </a:t>
            </a:r>
            <a:r>
              <a:rPr lang="en-US" dirty="0" smtClean="0"/>
              <a:t>must </a:t>
            </a:r>
            <a:r>
              <a:rPr lang="en-US" dirty="0"/>
              <a:t>promptly advise the </a:t>
            </a:r>
            <a:r>
              <a:rPr lang="en-US" dirty="0" smtClean="0"/>
              <a:t>individual</a:t>
            </a:r>
            <a:endParaRPr lang="en-US" dirty="0"/>
          </a:p>
          <a:p>
            <a:pPr lvl="0"/>
            <a:endParaRPr lang="en-US" dirty="0" smtClean="0"/>
          </a:p>
          <a:p>
            <a:pPr lvl="0"/>
            <a:r>
              <a:rPr lang="en-US" dirty="0" smtClean="0"/>
              <a:t>If </a:t>
            </a:r>
            <a:r>
              <a:rPr lang="en-US" dirty="0"/>
              <a:t>unwilling to comply, the physician must take all reasonable steps as promptly as practicable to transfer the care of a </a:t>
            </a:r>
            <a:r>
              <a:rPr lang="en-US" dirty="0" smtClean="0"/>
              <a:t>person </a:t>
            </a:r>
            <a:r>
              <a:rPr lang="en-US" dirty="0"/>
              <a:t>to another physician or provider who is willing to comply with the living wills terms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Will</a:t>
            </a:r>
            <a:endParaRPr lang="en-US" dirty="0"/>
          </a:p>
        </p:txBody>
      </p:sp>
      <p:sp>
        <p:nvSpPr>
          <p:cNvPr id="3" name="Content Placeholder 2"/>
          <p:cNvSpPr>
            <a:spLocks noGrp="1"/>
          </p:cNvSpPr>
          <p:nvPr>
            <p:ph idx="1"/>
          </p:nvPr>
        </p:nvSpPr>
        <p:spPr/>
        <p:txBody>
          <a:bodyPr>
            <a:normAutofit fontScale="92500" lnSpcReduction="10000"/>
          </a:bodyPr>
          <a:lstStyle/>
          <a:p>
            <a:r>
              <a:rPr lang="en-US" i="1" dirty="0"/>
              <a:t>Revocation of Declaration – A </a:t>
            </a:r>
            <a:r>
              <a:rPr lang="en-US" i="1" dirty="0" smtClean="0"/>
              <a:t>person </a:t>
            </a:r>
            <a:r>
              <a:rPr lang="en-US" i="1" dirty="0"/>
              <a:t>may revoke a Living Will</a:t>
            </a:r>
            <a:endParaRPr lang="en-US" dirty="0"/>
          </a:p>
          <a:p>
            <a:pPr lvl="1"/>
            <a:r>
              <a:rPr lang="en-US" dirty="0"/>
              <a:t>At any time</a:t>
            </a:r>
          </a:p>
          <a:p>
            <a:pPr lvl="1"/>
            <a:r>
              <a:rPr lang="en-US" dirty="0"/>
              <a:t>In any manner</a:t>
            </a:r>
          </a:p>
          <a:p>
            <a:pPr lvl="1"/>
            <a:r>
              <a:rPr lang="en-US" dirty="0"/>
              <a:t>Without regard to the patients physical or mental condition</a:t>
            </a:r>
          </a:p>
          <a:p>
            <a:pPr lvl="1"/>
            <a:r>
              <a:rPr lang="en-US" dirty="0"/>
              <a:t>The revocation is effective when communicated to the attending physician or other health care provider by the patient or by a witness to the revocation.  </a:t>
            </a:r>
          </a:p>
          <a:p>
            <a:pPr lvl="1"/>
            <a:r>
              <a:rPr lang="en-US" dirty="0"/>
              <a:t>Attending physician or other health care provider is required to make the revocation of the living will a part of the patients medical record.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Nebraska Living Will Declaration</a:t>
            </a:r>
            <a:r>
              <a:rPr lang="en-US" b="1" dirty="0" smtClean="0"/>
              <a:t/>
            </a:r>
            <a:br>
              <a:rPr lang="en-US" b="1" dirty="0" smtClean="0"/>
            </a:br>
            <a:endParaRPr lang="en-US" dirty="0"/>
          </a:p>
        </p:txBody>
      </p:sp>
      <p:sp>
        <p:nvSpPr>
          <p:cNvPr id="3" name="Content Placeholder 2"/>
          <p:cNvSpPr>
            <a:spLocks noGrp="1"/>
          </p:cNvSpPr>
          <p:nvPr>
            <p:ph idx="1"/>
          </p:nvPr>
        </p:nvSpPr>
        <p:spPr>
          <a:xfrm>
            <a:off x="914400" y="1447800"/>
            <a:ext cx="7772400" cy="4907760"/>
          </a:xfrm>
        </p:spPr>
        <p:txBody>
          <a:bodyPr>
            <a:normAutofit fontScale="92500" lnSpcReduction="10000"/>
          </a:bodyPr>
          <a:lstStyle/>
          <a:p>
            <a:pPr>
              <a:buNone/>
            </a:pPr>
            <a:r>
              <a:rPr lang="en-US" dirty="0" smtClean="0"/>
              <a:t>		If I should lapse into a persistent vegetative state or have an incurable and irreversible condition that, without the administration of life-sustaining treatment, will, in the opinion of my attending physician, cause my death within a relatively short time and I am no longer able to make decisions regarding my medical treatment, I direct my attending physician, pursuant to the Rights of the Terminally Ill Act, to withhold or withdraw life-sustaining treatment that is not necessary for my comfort or to alleviate pain.</a:t>
            </a:r>
          </a:p>
          <a:p>
            <a:r>
              <a:rPr lang="en-US" dirty="0" smtClean="0"/>
              <a:t>Other directions: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420</TotalTime>
  <Words>5628</Words>
  <Application>Microsoft Office PowerPoint</Application>
  <PresentationFormat>On-screen Show (4:3)</PresentationFormat>
  <Paragraphs>435</Paragraphs>
  <Slides>42</Slides>
  <Notes>42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Metro</vt:lpstr>
      <vt:lpstr>PowerPoint Presentation</vt:lpstr>
      <vt:lpstr>Nebraska Rights of the Terminally Ill Act </vt:lpstr>
      <vt:lpstr>Advance Directive</vt:lpstr>
      <vt:lpstr>Living Will</vt:lpstr>
      <vt:lpstr>Living Will: Definitions</vt:lpstr>
      <vt:lpstr>Living Will</vt:lpstr>
      <vt:lpstr>Living Will: Physician/Provider Duties  </vt:lpstr>
      <vt:lpstr>Living Will</vt:lpstr>
      <vt:lpstr>Nebraska Living Will Declaration </vt:lpstr>
      <vt:lpstr>Five Wishes</vt:lpstr>
      <vt:lpstr>Alternate Decision Making Arrangements</vt:lpstr>
      <vt:lpstr>Resident Right to Informed Consent</vt:lpstr>
      <vt:lpstr>Decisional Capacity</vt:lpstr>
      <vt:lpstr>A Report by the National Ethics Committee Of the Veterans Health Administration  National Center for Ethics in Health Care, September 2002 </vt:lpstr>
      <vt:lpstr>PowerPoint Presentation</vt:lpstr>
      <vt:lpstr>Myth 1. Decision-making capacity and legal competency are the same. </vt:lpstr>
      <vt:lpstr>Myth 2. Lack of decision-making capacity can be presumed when patients go against medical advice. </vt:lpstr>
      <vt:lpstr>Myth 3. There is no need to assess decision-making capacity unless patients go against medical advice. </vt:lpstr>
      <vt:lpstr>Myth 4. Decision-making capacity is an “all or nothing” phenomenon. </vt:lpstr>
      <vt:lpstr>Myth 5: Cognitive impairment equals lack of decision-making capacity. </vt:lpstr>
      <vt:lpstr>PowerPoint Presentation</vt:lpstr>
      <vt:lpstr>Myth 7. People who have not been given relevant and consistent information about their treatment lack decision-making capacity. </vt:lpstr>
      <vt:lpstr>Myth 6: Lack of decision-making capacity is a permanent condition. </vt:lpstr>
      <vt:lpstr>Myth 8. Patients with certain psychiatric disorders lack decision-making capacity. </vt:lpstr>
      <vt:lpstr>Myth 9. People who are involuntarily committed lack decision-making capacity. </vt:lpstr>
      <vt:lpstr>Myth 10. Only mental health experts can assess decision-making capacity. </vt:lpstr>
      <vt:lpstr>Surrogate Decision Makers</vt:lpstr>
      <vt:lpstr>Durable Power of Attorney (DPOA)</vt:lpstr>
      <vt:lpstr>Power of Attorney</vt:lpstr>
      <vt:lpstr>Guardianship and Conservatorship</vt:lpstr>
      <vt:lpstr>Types of Guardianship</vt:lpstr>
      <vt:lpstr>Ethical Decision Making in Health Care</vt:lpstr>
      <vt:lpstr>Ethics in Health Care</vt:lpstr>
      <vt:lpstr>Minimum Conception of Morality</vt:lpstr>
      <vt:lpstr>Primary Ethical Principles</vt:lpstr>
      <vt:lpstr>General Principals in Health Care</vt:lpstr>
      <vt:lpstr>Model of Ethical Decision Making</vt:lpstr>
      <vt:lpstr>Other Considerations</vt:lpstr>
      <vt:lpstr>Four Quadrant Method</vt:lpstr>
      <vt:lpstr>PowerPoint Presentation</vt:lpstr>
      <vt:lpstr>Questions to Ask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dc:creator>
  <cp:lastModifiedBy>First Data USA</cp:lastModifiedBy>
  <cp:revision>50</cp:revision>
  <dcterms:created xsi:type="dcterms:W3CDTF">2008-10-20T10:26:04Z</dcterms:created>
  <dcterms:modified xsi:type="dcterms:W3CDTF">2015-12-13T17:59:51Z</dcterms:modified>
</cp:coreProperties>
</file>